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1" r:id="rId5"/>
    <p:sldId id="272" r:id="rId6"/>
    <p:sldId id="265" r:id="rId7"/>
    <p:sldId id="261" r:id="rId8"/>
    <p:sldId id="275" r:id="rId9"/>
    <p:sldId id="262" r:id="rId10"/>
    <p:sldId id="263" r:id="rId11"/>
    <p:sldId id="264" r:id="rId12"/>
    <p:sldId id="277" r:id="rId13"/>
    <p:sldId id="266" r:id="rId14"/>
    <p:sldId id="267" r:id="rId15"/>
    <p:sldId id="276" r:id="rId16"/>
    <p:sldId id="274" r:id="rId17"/>
    <p:sldId id="268" r:id="rId18"/>
    <p:sldId id="278" r:id="rId19"/>
    <p:sldId id="269" r:id="rId20"/>
    <p:sldId id="27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-768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Tabelle1.xlsx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Tabelle2.xlsx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Tabelle3.xlsx"/><Relationship Id="rId2" Type="http://schemas.microsoft.com/office/2011/relationships/chartStyle" Target="style3.xml"/><Relationship Id="rId3" Type="http://schemas.microsoft.com/office/2011/relationships/chartColorStyle" Target="colors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Youth unemployment rate 7,6%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Youth unemoloyet rate 7,6%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Tabelle1!$A$2:$A$3</c:f>
              <c:strCache>
                <c:ptCount val="2"/>
                <c:pt idx="0">
                  <c:v>employed people</c:v>
                </c:pt>
                <c:pt idx="1">
                  <c:v>unemoloyed people</c:v>
                </c:pt>
              </c:strCache>
            </c:strRef>
          </c:cat>
          <c:val>
            <c:numRef>
              <c:f>Tabelle1!$B$2:$B$3</c:f>
              <c:numCache>
                <c:formatCode>0%</c:formatCode>
                <c:ptCount val="2"/>
                <c:pt idx="0" formatCode="0.0%">
                  <c:v>92.4</c:v>
                </c:pt>
                <c:pt idx="1">
                  <c:v>7.6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Youth unemployment rate 9,9%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Tabelle1!$A$2:$A$3</c:f>
              <c:strCache>
                <c:ptCount val="2"/>
                <c:pt idx="0">
                  <c:v>employed people</c:v>
                </c:pt>
                <c:pt idx="1">
                  <c:v>unemployed people</c:v>
                </c:pt>
              </c:strCache>
            </c:strRef>
          </c:cat>
          <c:val>
            <c:numRef>
              <c:f>Tabelle1!$B$2:$B$3</c:f>
              <c:numCache>
                <c:formatCode>0%</c:formatCode>
                <c:ptCount val="2"/>
                <c:pt idx="0">
                  <c:v>0.9</c:v>
                </c:pt>
                <c:pt idx="1">
                  <c:v>0.1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Tabelle1!$A$2:$A$3</c:f>
              <c:strCache>
                <c:ptCount val="2"/>
                <c:pt idx="0">
                  <c:v>employed people</c:v>
                </c:pt>
                <c:pt idx="1">
                  <c:v>unemployed people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54.0</c:v>
                </c:pt>
                <c:pt idx="1">
                  <c:v>46.0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01.03.16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01.03.16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01.03.16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01.03.16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01.03.16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01.03.16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01.03.16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01.03.16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01.03.16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01.03.16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01.03.16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01.03.16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01.03.16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01.03.16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01.03.16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01.03.16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01.03.16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01.03.16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572943" y="1799846"/>
            <a:ext cx="8825660" cy="1906073"/>
          </a:xfrm>
        </p:spPr>
        <p:txBody>
          <a:bodyPr/>
          <a:lstStyle/>
          <a:p>
            <a:pPr algn="ctr"/>
            <a:r>
              <a:rPr lang="de-DE" sz="5400" u="sng" dirty="0" smtClean="0">
                <a:latin typeface="Arial Rounded MT Bold" panose="020F0704030504030204" pitchFamily="34" charset="0"/>
              </a:rPr>
              <a:t>Work </a:t>
            </a:r>
            <a:r>
              <a:rPr lang="de-DE" sz="5400" u="sng" dirty="0" err="1" smtClean="0">
                <a:latin typeface="Arial Rounded MT Bold" panose="020F0704030504030204" pitchFamily="34" charset="0"/>
              </a:rPr>
              <a:t>chances</a:t>
            </a:r>
            <a:r>
              <a:rPr lang="de-DE" sz="5400" u="sng" dirty="0" smtClean="0">
                <a:latin typeface="Arial Rounded MT Bold" panose="020F0704030504030204" pitchFamily="34" charset="0"/>
              </a:rPr>
              <a:t> in </a:t>
            </a:r>
            <a:r>
              <a:rPr lang="de-DE" sz="5400" u="sng" dirty="0" err="1" smtClean="0">
                <a:latin typeface="Arial Rounded MT Bold" panose="020F0704030504030204" pitchFamily="34" charset="0"/>
              </a:rPr>
              <a:t>our</a:t>
            </a:r>
            <a:r>
              <a:rPr lang="de-DE" sz="5400" u="sng" dirty="0" smtClean="0">
                <a:latin typeface="Arial Rounded MT Bold" panose="020F0704030504030204" pitchFamily="34" charset="0"/>
              </a:rPr>
              <a:t>         </a:t>
            </a:r>
            <a:r>
              <a:rPr lang="de-DE" sz="5400" u="sng" dirty="0" err="1" smtClean="0">
                <a:latin typeface="Arial Rounded MT Bold" panose="020F0704030504030204" pitchFamily="34" charset="0"/>
              </a:rPr>
              <a:t>region</a:t>
            </a:r>
            <a:endParaRPr lang="de-DE" sz="5400" u="sng" dirty="0">
              <a:latin typeface="Arial Rounded MT Bold" panose="020F0704030504030204" pitchFamily="34" charset="0"/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10339729" cy="860400"/>
          </a:xfrm>
        </p:spPr>
        <p:txBody>
          <a:bodyPr/>
          <a:lstStyle/>
          <a:p>
            <a:r>
              <a:rPr lang="de-DE" dirty="0" err="1" smtClean="0">
                <a:latin typeface="Arial Rounded MT Bold" panose="020F0704030504030204" pitchFamily="34" charset="0"/>
              </a:rPr>
              <a:t>Presentation</a:t>
            </a:r>
            <a:r>
              <a:rPr lang="de-DE" dirty="0" smtClean="0">
                <a:latin typeface="Arial Rounded MT Bold" panose="020F0704030504030204" pitchFamily="34" charset="0"/>
              </a:rPr>
              <a:t> </a:t>
            </a:r>
            <a:r>
              <a:rPr lang="de-DE" dirty="0" err="1" smtClean="0">
                <a:latin typeface="Arial Rounded MT Bold" panose="020F0704030504030204" pitchFamily="34" charset="0"/>
              </a:rPr>
              <a:t>by</a:t>
            </a:r>
            <a:r>
              <a:rPr lang="de-DE" dirty="0" smtClean="0">
                <a:latin typeface="Arial Rounded MT Bold" panose="020F0704030504030204" pitchFamily="34" charset="0"/>
              </a:rPr>
              <a:t> Jonas </a:t>
            </a:r>
            <a:r>
              <a:rPr lang="de-DE" dirty="0" err="1" smtClean="0">
                <a:latin typeface="Arial Rounded MT Bold" panose="020F0704030504030204" pitchFamily="34" charset="0"/>
              </a:rPr>
              <a:t>and</a:t>
            </a:r>
            <a:r>
              <a:rPr lang="de-DE" dirty="0" smtClean="0">
                <a:latin typeface="Arial Rounded MT Bold" panose="020F0704030504030204" pitchFamily="34" charset="0"/>
              </a:rPr>
              <a:t> </a:t>
            </a:r>
            <a:r>
              <a:rPr lang="de-DE" dirty="0" smtClean="0">
                <a:latin typeface="Arial Rounded MT Bold" panose="020F0704030504030204" pitchFamily="34" charset="0"/>
              </a:rPr>
              <a:t>Yannick, </a:t>
            </a:r>
            <a:r>
              <a:rPr lang="de-DE" dirty="0" smtClean="0">
                <a:latin typeface="Arial Rounded MT Bold" panose="020F0704030504030204" pitchFamily="34" charset="0"/>
              </a:rPr>
              <a:t>Christian-Gymnasium </a:t>
            </a:r>
            <a:r>
              <a:rPr lang="de-DE" dirty="0" err="1" smtClean="0">
                <a:latin typeface="Arial Rounded MT Bold" panose="020F0704030504030204" pitchFamily="34" charset="0"/>
              </a:rPr>
              <a:t>Hermannsburg</a:t>
            </a:r>
            <a:endParaRPr lang="de-DE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26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u="sng" dirty="0" smtClean="0"/>
              <a:t>Most </a:t>
            </a:r>
            <a:r>
              <a:rPr lang="de-DE" u="sng" dirty="0" err="1" smtClean="0"/>
              <a:t>important</a:t>
            </a:r>
            <a:r>
              <a:rPr lang="de-DE" u="sng" dirty="0" smtClean="0"/>
              <a:t> </a:t>
            </a:r>
            <a:r>
              <a:rPr lang="de-DE" u="sng" dirty="0" err="1"/>
              <a:t>e</a:t>
            </a:r>
            <a:r>
              <a:rPr lang="de-DE" u="sng" dirty="0" err="1" smtClean="0"/>
              <a:t>mployers</a:t>
            </a:r>
            <a:r>
              <a:rPr lang="de-DE" u="sng" dirty="0" smtClean="0"/>
              <a:t> in </a:t>
            </a:r>
            <a:r>
              <a:rPr lang="de-DE" u="sng" dirty="0" err="1" smtClean="0"/>
              <a:t>the</a:t>
            </a:r>
            <a:r>
              <a:rPr lang="de-DE" u="sng" dirty="0" smtClean="0"/>
              <a:t> </a:t>
            </a:r>
            <a:r>
              <a:rPr lang="de-DE" u="sng" dirty="0" err="1" smtClean="0"/>
              <a:t>region</a:t>
            </a:r>
            <a:r>
              <a:rPr lang="de-DE" u="sng" dirty="0" smtClean="0"/>
              <a:t> </a:t>
            </a:r>
            <a:endParaRPr lang="de-DE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800" dirty="0"/>
              <a:t> </a:t>
            </a:r>
            <a:r>
              <a:rPr lang="de-DE" sz="2800" dirty="0" smtClean="0"/>
              <a:t>   </a:t>
            </a:r>
            <a:r>
              <a:rPr lang="de-DE" sz="2800" u="sng" dirty="0" smtClean="0"/>
              <a:t>Baker </a:t>
            </a:r>
            <a:r>
              <a:rPr lang="de-DE" sz="2800" u="sng" dirty="0"/>
              <a:t>H</a:t>
            </a:r>
            <a:r>
              <a:rPr lang="de-DE" sz="2800" u="sng" dirty="0" smtClean="0"/>
              <a:t>ughes </a:t>
            </a:r>
            <a:r>
              <a:rPr lang="de-DE" dirty="0" smtClean="0"/>
              <a:t>:</a:t>
            </a:r>
          </a:p>
          <a:p>
            <a:endParaRPr lang="de-DE" dirty="0"/>
          </a:p>
          <a:p>
            <a:r>
              <a:rPr lang="de-DE" sz="2800" dirty="0" err="1"/>
              <a:t>f</a:t>
            </a:r>
            <a:r>
              <a:rPr lang="de-DE" sz="2800" dirty="0" err="1" smtClean="0"/>
              <a:t>ounded</a:t>
            </a:r>
            <a:r>
              <a:rPr lang="de-DE" sz="2800" dirty="0" smtClean="0"/>
              <a:t> </a:t>
            </a:r>
            <a:r>
              <a:rPr lang="de-DE" sz="2800" dirty="0" smtClean="0"/>
              <a:t>in 1987</a:t>
            </a:r>
          </a:p>
          <a:p>
            <a:r>
              <a:rPr lang="de-DE" sz="2800" dirty="0" err="1"/>
              <a:t>o</a:t>
            </a:r>
            <a:r>
              <a:rPr lang="de-DE" sz="2800" dirty="0" err="1" smtClean="0"/>
              <a:t>ne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largest</a:t>
            </a:r>
            <a:r>
              <a:rPr lang="de-DE" sz="2800" dirty="0" smtClean="0"/>
              <a:t> </a:t>
            </a:r>
            <a:r>
              <a:rPr lang="de-DE" sz="2800" dirty="0" err="1" smtClean="0"/>
              <a:t>oil</a:t>
            </a:r>
            <a:r>
              <a:rPr lang="de-DE" sz="2800" dirty="0" smtClean="0"/>
              <a:t> </a:t>
            </a:r>
            <a:r>
              <a:rPr lang="de-DE" sz="2800" dirty="0" err="1" smtClean="0"/>
              <a:t>field</a:t>
            </a:r>
            <a:r>
              <a:rPr lang="de-DE" sz="2800" dirty="0" smtClean="0"/>
              <a:t> </a:t>
            </a:r>
            <a:r>
              <a:rPr lang="de-DE" sz="2800" dirty="0" err="1" smtClean="0"/>
              <a:t>services</a:t>
            </a:r>
            <a:r>
              <a:rPr lang="de-DE" sz="2800" dirty="0" smtClean="0"/>
              <a:t> </a:t>
            </a:r>
          </a:p>
          <a:p>
            <a:r>
              <a:rPr lang="de-DE" sz="2800" dirty="0" err="1"/>
              <a:t>h</a:t>
            </a:r>
            <a:r>
              <a:rPr lang="de-DE" sz="2800" dirty="0" err="1" smtClean="0"/>
              <a:t>eadquarter</a:t>
            </a:r>
            <a:r>
              <a:rPr lang="de-DE" sz="2800" dirty="0" smtClean="0"/>
              <a:t> </a:t>
            </a:r>
            <a:r>
              <a:rPr lang="de-DE" sz="2800" dirty="0" smtClean="0"/>
              <a:t>in </a:t>
            </a:r>
            <a:r>
              <a:rPr lang="de-DE" sz="2800" dirty="0" err="1" smtClean="0"/>
              <a:t>Housten</a:t>
            </a:r>
            <a:r>
              <a:rPr lang="de-DE" sz="2800" dirty="0" smtClean="0"/>
              <a:t> </a:t>
            </a:r>
          </a:p>
          <a:p>
            <a:r>
              <a:rPr lang="de-DE" sz="2800" dirty="0" err="1" smtClean="0"/>
              <a:t>e</a:t>
            </a:r>
            <a:r>
              <a:rPr lang="de-DE" sz="2800" dirty="0" err="1" smtClean="0"/>
              <a:t>mployed</a:t>
            </a:r>
            <a:r>
              <a:rPr lang="de-DE" sz="2800" dirty="0" smtClean="0"/>
              <a:t> </a:t>
            </a:r>
            <a:r>
              <a:rPr lang="de-DE" sz="2800" dirty="0" err="1" smtClean="0"/>
              <a:t>people</a:t>
            </a:r>
            <a:r>
              <a:rPr lang="de-DE" sz="2800" dirty="0" smtClean="0"/>
              <a:t> : 58.500 </a:t>
            </a:r>
            <a:r>
              <a:rPr lang="de-DE" sz="2800" dirty="0"/>
              <a:t>(2011</a:t>
            </a:r>
            <a:r>
              <a:rPr lang="de-DE" sz="2800" dirty="0" smtClean="0"/>
              <a:t>)</a:t>
            </a:r>
          </a:p>
          <a:p>
            <a:r>
              <a:rPr lang="de-DE" sz="2800" dirty="0" err="1"/>
              <a:t>g</a:t>
            </a:r>
            <a:r>
              <a:rPr lang="de-DE" sz="2800" dirty="0" err="1" smtClean="0"/>
              <a:t>enerated</a:t>
            </a:r>
            <a:r>
              <a:rPr lang="de-DE" sz="2800" dirty="0" smtClean="0"/>
              <a:t> </a:t>
            </a:r>
            <a:r>
              <a:rPr lang="de-DE" sz="2800" dirty="0" err="1" smtClean="0"/>
              <a:t>money</a:t>
            </a:r>
            <a:r>
              <a:rPr lang="de-DE" sz="2800" dirty="0" smtClean="0"/>
              <a:t> </a:t>
            </a:r>
            <a:r>
              <a:rPr lang="de-DE" sz="2800" dirty="0"/>
              <a:t>: </a:t>
            </a:r>
            <a:r>
              <a:rPr lang="de-DE" sz="2800" dirty="0" smtClean="0"/>
              <a:t>17.7 </a:t>
            </a:r>
            <a:r>
              <a:rPr lang="de-DE" sz="2800" dirty="0" err="1" smtClean="0"/>
              <a:t>Mrd</a:t>
            </a:r>
            <a:r>
              <a:rPr lang="de-DE" sz="2800" dirty="0" smtClean="0"/>
              <a:t> Euro </a:t>
            </a:r>
            <a:r>
              <a:rPr lang="de-DE" sz="2800" dirty="0"/>
              <a:t>(2011)</a:t>
            </a:r>
          </a:p>
          <a:p>
            <a:endParaRPr lang="de-DE" sz="2800" dirty="0" smtClean="0"/>
          </a:p>
          <a:p>
            <a:pPr marL="0" indent="0">
              <a:buNone/>
            </a:pP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84970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3399" y="464808"/>
            <a:ext cx="9404723" cy="1400530"/>
          </a:xfrm>
        </p:spPr>
        <p:txBody>
          <a:bodyPr/>
          <a:lstStyle/>
          <a:p>
            <a:pPr algn="ctr"/>
            <a:r>
              <a:rPr lang="de-DE" dirty="0" smtClean="0"/>
              <a:t>Baker Hughes </a:t>
            </a:r>
            <a:r>
              <a:rPr lang="de-DE" dirty="0" smtClean="0"/>
              <a:t>in </a:t>
            </a:r>
            <a:r>
              <a:rPr lang="de-DE" dirty="0" smtClean="0"/>
              <a:t>Celle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2529" y="1415172"/>
            <a:ext cx="8004517" cy="533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69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Why</a:t>
            </a:r>
            <a:r>
              <a:rPr lang="de-DE" dirty="0" smtClean="0"/>
              <a:t> </a:t>
            </a:r>
            <a:r>
              <a:rPr lang="de-DE" dirty="0" err="1" smtClean="0"/>
              <a:t>there</a:t>
            </a:r>
            <a:r>
              <a:rPr lang="de-DE" dirty="0" smtClean="0"/>
              <a:t> 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dirty="0" err="1" smtClean="0"/>
              <a:t>big</a:t>
            </a:r>
            <a:r>
              <a:rPr lang="de-DE" dirty="0" smtClean="0"/>
              <a:t> </a:t>
            </a:r>
            <a:r>
              <a:rPr lang="de-DE" dirty="0" err="1" smtClean="0"/>
              <a:t>oil</a:t>
            </a:r>
            <a:r>
              <a:rPr lang="de-DE" dirty="0" smtClean="0"/>
              <a:t> </a:t>
            </a:r>
            <a:r>
              <a:rPr lang="de-DE" dirty="0" err="1" smtClean="0"/>
              <a:t>company</a:t>
            </a:r>
            <a:r>
              <a:rPr lang="de-DE" dirty="0" smtClean="0"/>
              <a:t> in </a:t>
            </a:r>
            <a:r>
              <a:rPr lang="de-DE" dirty="0" smtClean="0"/>
              <a:t>C</a:t>
            </a:r>
            <a:r>
              <a:rPr lang="de-DE" dirty="0" smtClean="0"/>
              <a:t>elle: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1859 first finding of oil in </a:t>
            </a:r>
            <a:r>
              <a:rPr lang="en-US" sz="2400" dirty="0" err="1" smtClean="0"/>
              <a:t>W</a:t>
            </a:r>
            <a:r>
              <a:rPr lang="en-US" sz="2400" dirty="0" err="1" smtClean="0"/>
              <a:t>ietze</a:t>
            </a:r>
            <a:r>
              <a:rPr lang="en-US" sz="2400" dirty="0" smtClean="0"/>
              <a:t> near </a:t>
            </a:r>
            <a:r>
              <a:rPr lang="en-US" sz="2400" dirty="0"/>
              <a:t>C</a:t>
            </a:r>
            <a:r>
              <a:rPr lang="en-US" sz="2400" dirty="0" smtClean="0"/>
              <a:t>elle</a:t>
            </a:r>
          </a:p>
          <a:p>
            <a:endParaRPr lang="en-US" sz="2400" dirty="0" smtClean="0"/>
          </a:p>
          <a:p>
            <a:r>
              <a:rPr lang="en-US" sz="2400" dirty="0"/>
              <a:t>f</a:t>
            </a:r>
            <a:r>
              <a:rPr lang="en-US" sz="2400" dirty="0" smtClean="0"/>
              <a:t>irst oil promotion in the world</a:t>
            </a:r>
          </a:p>
          <a:p>
            <a:endParaRPr lang="en-US" sz="2400" dirty="0" smtClean="0"/>
          </a:p>
          <a:p>
            <a:r>
              <a:rPr lang="en-US" sz="2400" dirty="0" smtClean="0"/>
              <a:t>1910 over 80% of </a:t>
            </a:r>
            <a:r>
              <a:rPr lang="en-US" sz="2400" dirty="0"/>
              <a:t>G</a:t>
            </a:r>
            <a:r>
              <a:rPr lang="en-US" sz="2400" dirty="0" smtClean="0"/>
              <a:t>erman oil came from </a:t>
            </a:r>
            <a:r>
              <a:rPr lang="en-US" sz="2400" dirty="0" err="1"/>
              <a:t>W</a:t>
            </a:r>
            <a:r>
              <a:rPr lang="en-US" sz="2400" dirty="0" err="1" smtClean="0"/>
              <a:t>ietze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</a:t>
            </a:r>
            <a:r>
              <a:rPr lang="en-US" sz="2400" dirty="0" smtClean="0"/>
              <a:t>oday, the company mainly produces cell drill tools and engines </a:t>
            </a:r>
          </a:p>
          <a:p>
            <a:pPr marL="0" indent="0">
              <a:buNone/>
            </a:pPr>
            <a:endParaRPr lang="de-DE" sz="2400" dirty="0" smtClean="0"/>
          </a:p>
          <a:p>
            <a:endParaRPr lang="de-DE" sz="2400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890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71580" y="1262405"/>
            <a:ext cx="8946541" cy="41954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de-DE" sz="2800" u="sng" dirty="0" smtClean="0"/>
          </a:p>
          <a:p>
            <a:pPr marL="0" indent="0">
              <a:buNone/>
            </a:pPr>
            <a:r>
              <a:rPr lang="de-DE" sz="2800" dirty="0" smtClean="0"/>
              <a:t>    </a:t>
            </a:r>
            <a:r>
              <a:rPr lang="de-DE" sz="2800" u="sng" dirty="0" smtClean="0"/>
              <a:t>Rheinmetall</a:t>
            </a:r>
            <a:r>
              <a:rPr lang="de-DE" sz="3200" u="sng" dirty="0" smtClean="0"/>
              <a:t>:</a:t>
            </a:r>
            <a:endParaRPr lang="de-DE" sz="2800" dirty="0" smtClean="0"/>
          </a:p>
          <a:p>
            <a:endParaRPr lang="de-DE" sz="2800" dirty="0" smtClean="0"/>
          </a:p>
          <a:p>
            <a:r>
              <a:rPr lang="de-DE" sz="2800" dirty="0" err="1"/>
              <a:t>f</a:t>
            </a:r>
            <a:r>
              <a:rPr lang="de-DE" sz="2800" dirty="0" err="1" smtClean="0"/>
              <a:t>ounded</a:t>
            </a:r>
            <a:r>
              <a:rPr lang="de-DE" sz="2800" dirty="0" smtClean="0"/>
              <a:t> </a:t>
            </a:r>
            <a:r>
              <a:rPr lang="de-DE" sz="2800" dirty="0" smtClean="0"/>
              <a:t>in 1889</a:t>
            </a:r>
          </a:p>
          <a:p>
            <a:r>
              <a:rPr lang="de-DE" sz="2800" dirty="0" err="1"/>
              <a:t>h</a:t>
            </a:r>
            <a:r>
              <a:rPr lang="de-DE" sz="2800" dirty="0" err="1" smtClean="0"/>
              <a:t>eadquarter</a:t>
            </a:r>
            <a:r>
              <a:rPr lang="de-DE" sz="2800" dirty="0" smtClean="0"/>
              <a:t> </a:t>
            </a:r>
            <a:r>
              <a:rPr lang="de-DE" sz="2800" dirty="0" smtClean="0"/>
              <a:t>in Düsseldorf , Germany </a:t>
            </a:r>
          </a:p>
          <a:p>
            <a:r>
              <a:rPr lang="de-DE" sz="2800" dirty="0" err="1"/>
              <a:t>a</a:t>
            </a:r>
            <a:r>
              <a:rPr lang="de-DE" sz="2800" dirty="0" err="1" smtClean="0"/>
              <a:t>utomotive</a:t>
            </a:r>
            <a:r>
              <a:rPr lang="de-DE" sz="2800" dirty="0" smtClean="0"/>
              <a:t>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military</a:t>
            </a:r>
            <a:r>
              <a:rPr lang="de-DE" sz="2800" dirty="0" smtClean="0"/>
              <a:t> </a:t>
            </a:r>
            <a:r>
              <a:rPr lang="de-DE" sz="2800" dirty="0" err="1" smtClean="0"/>
              <a:t>technology</a:t>
            </a:r>
            <a:r>
              <a:rPr lang="de-DE" sz="2800" dirty="0" smtClean="0"/>
              <a:t> </a:t>
            </a:r>
            <a:r>
              <a:rPr lang="de-DE" sz="2800" dirty="0" err="1" smtClean="0"/>
              <a:t>group</a:t>
            </a:r>
            <a:endParaRPr lang="de-DE" sz="2800" dirty="0" smtClean="0"/>
          </a:p>
          <a:p>
            <a:r>
              <a:rPr lang="de-DE" sz="2800" dirty="0" err="1" smtClean="0"/>
              <a:t>e</a:t>
            </a:r>
            <a:r>
              <a:rPr lang="de-DE" sz="2800" dirty="0" err="1" smtClean="0"/>
              <a:t>mployed</a:t>
            </a:r>
            <a:r>
              <a:rPr lang="de-DE" sz="2800" dirty="0" smtClean="0"/>
              <a:t> </a:t>
            </a:r>
            <a:r>
              <a:rPr lang="de-DE" sz="2800" dirty="0" err="1" smtClean="0"/>
              <a:t>people</a:t>
            </a:r>
            <a:r>
              <a:rPr lang="de-DE" sz="2800" dirty="0" smtClean="0"/>
              <a:t> : 20,264 (2012)</a:t>
            </a:r>
          </a:p>
          <a:p>
            <a:r>
              <a:rPr lang="de-DE" sz="2800" dirty="0" err="1"/>
              <a:t>g</a:t>
            </a:r>
            <a:r>
              <a:rPr lang="de-DE" sz="2800" dirty="0" err="1" smtClean="0"/>
              <a:t>enerated</a:t>
            </a:r>
            <a:r>
              <a:rPr lang="de-DE" sz="2800" dirty="0" smtClean="0"/>
              <a:t> </a:t>
            </a:r>
            <a:r>
              <a:rPr lang="de-DE" sz="2800" dirty="0" err="1" smtClean="0"/>
              <a:t>money</a:t>
            </a:r>
            <a:r>
              <a:rPr lang="de-DE" sz="2800" dirty="0" smtClean="0"/>
              <a:t> : 4,454 </a:t>
            </a:r>
            <a:r>
              <a:rPr lang="de-DE" sz="2800" dirty="0" err="1" smtClean="0"/>
              <a:t>bn</a:t>
            </a:r>
            <a:r>
              <a:rPr lang="de-DE" sz="2800" dirty="0" smtClean="0"/>
              <a:t> </a:t>
            </a:r>
            <a:r>
              <a:rPr lang="de-DE" sz="2800" dirty="0" smtClean="0"/>
              <a:t>Euro (</a:t>
            </a:r>
            <a:r>
              <a:rPr lang="de-DE" sz="2800" dirty="0" smtClean="0"/>
              <a:t>2012)</a:t>
            </a:r>
            <a:endParaRPr lang="de-DE" sz="2800" dirty="0" smtClean="0"/>
          </a:p>
          <a:p>
            <a:pPr marL="0" indent="0">
              <a:buNone/>
            </a:pPr>
            <a:endParaRPr lang="de-DE" sz="2800" dirty="0" smtClean="0"/>
          </a:p>
          <a:p>
            <a:pPr marL="0" indent="0">
              <a:buNone/>
            </a:pPr>
            <a:endParaRPr lang="de-DE" sz="3200" dirty="0" smtClean="0"/>
          </a:p>
          <a:p>
            <a:endParaRPr lang="de-DE" sz="3200" dirty="0" smtClean="0"/>
          </a:p>
          <a:p>
            <a:endParaRPr lang="de-DE" sz="3200" u="sng" dirty="0"/>
          </a:p>
        </p:txBody>
      </p:sp>
    </p:spTree>
    <p:extLst>
      <p:ext uri="{BB962C8B-B14F-4D97-AF65-F5344CB8AC3E}">
        <p14:creationId xmlns:p14="http://schemas.microsoft.com/office/powerpoint/2010/main" val="319507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7404" y="432874"/>
            <a:ext cx="9404723" cy="1400530"/>
          </a:xfrm>
        </p:spPr>
        <p:txBody>
          <a:bodyPr/>
          <a:lstStyle/>
          <a:p>
            <a:pPr algn="ctr"/>
            <a:r>
              <a:rPr lang="de-DE" dirty="0" smtClean="0"/>
              <a:t>Rheinmetall AG (</a:t>
            </a:r>
            <a:r>
              <a:rPr lang="de-DE" dirty="0" err="1" smtClean="0"/>
              <a:t>Unterlüß</a:t>
            </a:r>
            <a:r>
              <a:rPr lang="de-DE" dirty="0" smtClean="0"/>
              <a:t>)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3925" y="1355102"/>
            <a:ext cx="8011679" cy="534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7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Fields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education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1249251"/>
            <a:ext cx="8946541" cy="4999149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sz="2800" dirty="0" smtClean="0"/>
              <a:t>i</a:t>
            </a:r>
            <a:r>
              <a:rPr lang="en-US" sz="2800" dirty="0" smtClean="0"/>
              <a:t>ndustrial merchant</a:t>
            </a:r>
          </a:p>
          <a:p>
            <a:endParaRPr lang="en-US" sz="2800" dirty="0" smtClean="0"/>
          </a:p>
          <a:p>
            <a:r>
              <a:rPr lang="en-US" sz="2800" dirty="0" smtClean="0"/>
              <a:t>i</a:t>
            </a:r>
            <a:r>
              <a:rPr lang="en-US" sz="2800" dirty="0" smtClean="0"/>
              <a:t>ndustrial mechanic</a:t>
            </a:r>
          </a:p>
          <a:p>
            <a:endParaRPr lang="en-US" sz="2800" dirty="0" smtClean="0"/>
          </a:p>
          <a:p>
            <a:r>
              <a:rPr lang="en-US" sz="2800" dirty="0" smtClean="0"/>
              <a:t>t</a:t>
            </a:r>
            <a:r>
              <a:rPr lang="en-US" sz="2800" dirty="0" smtClean="0"/>
              <a:t>echnical product designer</a:t>
            </a:r>
          </a:p>
          <a:p>
            <a:endParaRPr lang="en-US" sz="2800" dirty="0" smtClean="0"/>
          </a:p>
          <a:p>
            <a:r>
              <a:rPr lang="en-US" sz="2800" dirty="0"/>
              <a:t>c</a:t>
            </a:r>
            <a:r>
              <a:rPr lang="en-US" sz="2800" dirty="0" smtClean="0"/>
              <a:t>utting machine operator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/>
              <a:t>m</a:t>
            </a:r>
            <a:r>
              <a:rPr lang="en-US" sz="2800" dirty="0" smtClean="0"/>
              <a:t>echatronic technician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12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u="sng" dirty="0" smtClean="0"/>
              <a:t>The </a:t>
            </a:r>
            <a:r>
              <a:rPr lang="de-DE" u="sng" dirty="0" err="1" smtClean="0"/>
              <a:t>church</a:t>
            </a:r>
            <a:r>
              <a:rPr lang="de-DE" u="sng" dirty="0" smtClean="0"/>
              <a:t> </a:t>
            </a:r>
            <a:r>
              <a:rPr lang="de-DE" u="sng" dirty="0" err="1" smtClean="0"/>
              <a:t>as</a:t>
            </a:r>
            <a:r>
              <a:rPr lang="de-DE" u="sng" dirty="0" smtClean="0"/>
              <a:t> an </a:t>
            </a:r>
            <a:r>
              <a:rPr lang="de-DE" u="sng" dirty="0" err="1" smtClean="0"/>
              <a:t>employer</a:t>
            </a:r>
            <a:endParaRPr lang="de-DE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</a:t>
            </a:r>
            <a:r>
              <a:rPr lang="en-US" sz="2400" dirty="0" smtClean="0"/>
              <a:t>he church </a:t>
            </a:r>
            <a:r>
              <a:rPr lang="en-US" sz="2400" dirty="0" smtClean="0"/>
              <a:t>plays an important role</a:t>
            </a:r>
            <a:r>
              <a:rPr lang="en-US" sz="2400" dirty="0" smtClean="0"/>
              <a:t> in the economic system of </a:t>
            </a:r>
            <a:r>
              <a:rPr lang="en-US" sz="2400" dirty="0" err="1" smtClean="0"/>
              <a:t>Hermannsburg</a:t>
            </a:r>
            <a:endParaRPr lang="en-US" sz="2400" dirty="0" smtClean="0"/>
          </a:p>
          <a:p>
            <a:r>
              <a:rPr lang="en-US" sz="2400" dirty="0" smtClean="0"/>
              <a:t>a</a:t>
            </a:r>
            <a:r>
              <a:rPr lang="en-US" sz="2400" dirty="0" smtClean="0"/>
              <a:t> lot of shops have the church as a background</a:t>
            </a:r>
          </a:p>
          <a:p>
            <a:r>
              <a:rPr lang="en-US" sz="2400" dirty="0" smtClean="0"/>
              <a:t>Ludwig Harms </a:t>
            </a:r>
            <a:r>
              <a:rPr lang="en-US" sz="2400" dirty="0" err="1" smtClean="0"/>
              <a:t>Haus</a:t>
            </a:r>
            <a:r>
              <a:rPr lang="en-US" sz="2400" dirty="0" smtClean="0"/>
              <a:t>: meeting point and library with fair trade products </a:t>
            </a:r>
          </a:p>
          <a:p>
            <a:r>
              <a:rPr lang="en-US" sz="2400" dirty="0" smtClean="0"/>
              <a:t>two</a:t>
            </a:r>
            <a:r>
              <a:rPr lang="en-US" sz="2400" dirty="0" smtClean="0"/>
              <a:t> </a:t>
            </a:r>
            <a:r>
              <a:rPr lang="en-US" sz="2400" dirty="0" smtClean="0"/>
              <a:t>kindergartens </a:t>
            </a:r>
          </a:p>
          <a:p>
            <a:r>
              <a:rPr lang="en-US" sz="2400" dirty="0" smtClean="0"/>
              <a:t>t</a:t>
            </a:r>
            <a:r>
              <a:rPr lang="en-US" sz="2400" dirty="0" smtClean="0"/>
              <a:t>he church is a big topic in </a:t>
            </a:r>
            <a:r>
              <a:rPr lang="en-US" sz="2400" dirty="0" err="1" smtClean="0"/>
              <a:t>Hermannsburg</a:t>
            </a:r>
            <a:r>
              <a:rPr lang="en-US" sz="2400" dirty="0" smtClean="0"/>
              <a:t> and important for our local community - and economy in general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4019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u="sng" dirty="0" smtClean="0"/>
              <a:t>Bundeswehr (German </a:t>
            </a:r>
            <a:r>
              <a:rPr lang="de-DE" u="sng" dirty="0" err="1" smtClean="0"/>
              <a:t>armed</a:t>
            </a:r>
            <a:r>
              <a:rPr lang="de-DE" u="sng" dirty="0" smtClean="0"/>
              <a:t> </a:t>
            </a:r>
            <a:r>
              <a:rPr lang="de-DE" u="sng" dirty="0" err="1" smtClean="0"/>
              <a:t>forces</a:t>
            </a:r>
            <a:r>
              <a:rPr lang="de-DE" u="sng" dirty="0" smtClean="0"/>
              <a:t>) </a:t>
            </a:r>
            <a:r>
              <a:rPr lang="de-DE" u="sng" dirty="0" err="1" smtClean="0"/>
              <a:t>as</a:t>
            </a:r>
            <a:r>
              <a:rPr lang="de-DE" u="sng" dirty="0" smtClean="0"/>
              <a:t> an </a:t>
            </a:r>
            <a:r>
              <a:rPr lang="de-DE" u="sng" dirty="0" err="1" smtClean="0"/>
              <a:t>employer</a:t>
            </a:r>
            <a:endParaRPr lang="de-DE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</a:t>
            </a:r>
            <a:r>
              <a:rPr lang="en-US" sz="2400" dirty="0" smtClean="0"/>
              <a:t>eaches </a:t>
            </a:r>
            <a:r>
              <a:rPr lang="en-US" sz="2400" dirty="0" err="1" smtClean="0"/>
              <a:t>dicipline</a:t>
            </a:r>
            <a:endParaRPr lang="en-US" sz="2400" dirty="0" smtClean="0"/>
          </a:p>
          <a:p>
            <a:r>
              <a:rPr lang="en-US" sz="2400" dirty="0" smtClean="0"/>
              <a:t>r</a:t>
            </a:r>
            <a:r>
              <a:rPr lang="en-US" sz="2400" dirty="0" smtClean="0"/>
              <a:t>esults in enhancement of productivity in the later sections of life </a:t>
            </a:r>
          </a:p>
          <a:p>
            <a:r>
              <a:rPr lang="en-US" sz="2400" dirty="0" smtClean="0"/>
              <a:t>t</a:t>
            </a:r>
            <a:r>
              <a:rPr lang="en-US" sz="2400" dirty="0" smtClean="0"/>
              <a:t>here are a lot of ways the many fields of work fight the unemployment of youth</a:t>
            </a:r>
          </a:p>
          <a:p>
            <a:r>
              <a:rPr lang="en-US" sz="2400" dirty="0" smtClean="0"/>
              <a:t>r</a:t>
            </a:r>
            <a:r>
              <a:rPr lang="en-US" sz="2400" dirty="0" smtClean="0"/>
              <a:t>eally present in our region so young people can decide between a lot of </a:t>
            </a:r>
            <a:r>
              <a:rPr lang="en-US" sz="2400" dirty="0" smtClean="0"/>
              <a:t>army base camps</a:t>
            </a:r>
            <a:endParaRPr lang="en-US" sz="2400" dirty="0" smtClean="0"/>
          </a:p>
          <a:p>
            <a:r>
              <a:rPr lang="en-US" sz="2400" dirty="0" smtClean="0"/>
              <a:t>t</a:t>
            </a:r>
            <a:r>
              <a:rPr lang="en-US" sz="2400" dirty="0" smtClean="0"/>
              <a:t>hey must enlist themselves for a few years, afterwards they earn good money and free housing </a:t>
            </a:r>
          </a:p>
          <a:p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592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Fields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education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1493950"/>
            <a:ext cx="8946541" cy="4754450"/>
          </a:xfrm>
        </p:spPr>
        <p:txBody>
          <a:bodyPr>
            <a:normAutofit/>
          </a:bodyPr>
          <a:lstStyle/>
          <a:p>
            <a:r>
              <a:rPr lang="en-US" sz="2800" dirty="0"/>
              <a:t>e</a:t>
            </a:r>
            <a:r>
              <a:rPr lang="en-US" sz="2800" dirty="0" smtClean="0"/>
              <a:t>lectrician</a:t>
            </a:r>
          </a:p>
          <a:p>
            <a:r>
              <a:rPr lang="en-US" sz="2800" dirty="0"/>
              <a:t>t</a:t>
            </a:r>
            <a:r>
              <a:rPr lang="en-US" sz="2800" dirty="0" smtClean="0"/>
              <a:t>urbine mechanic</a:t>
            </a:r>
          </a:p>
          <a:p>
            <a:r>
              <a:rPr lang="en-US" sz="2800" dirty="0"/>
              <a:t>a</a:t>
            </a:r>
            <a:r>
              <a:rPr lang="en-US" sz="2800" dirty="0" smtClean="0"/>
              <a:t>dministrative officer</a:t>
            </a:r>
          </a:p>
          <a:p>
            <a:r>
              <a:rPr lang="en-US" sz="2800" dirty="0"/>
              <a:t>c</a:t>
            </a:r>
            <a:r>
              <a:rPr lang="en-US" sz="2800" dirty="0" smtClean="0"/>
              <a:t>ommunication technician</a:t>
            </a:r>
          </a:p>
          <a:p>
            <a:r>
              <a:rPr lang="en-US" sz="2800" dirty="0"/>
              <a:t>m</a:t>
            </a:r>
            <a:r>
              <a:rPr lang="en-US" sz="2800" dirty="0" smtClean="0"/>
              <a:t>easuring technician</a:t>
            </a:r>
          </a:p>
          <a:p>
            <a:r>
              <a:rPr lang="en-US" sz="2800" dirty="0"/>
              <a:t>p</a:t>
            </a:r>
            <a:r>
              <a:rPr lang="en-US" sz="2800" dirty="0" smtClean="0"/>
              <a:t>hotographer</a:t>
            </a:r>
          </a:p>
          <a:p>
            <a:r>
              <a:rPr lang="en-US" sz="2800" dirty="0"/>
              <a:t>m</a:t>
            </a:r>
            <a:r>
              <a:rPr lang="en-US" sz="2800" dirty="0" smtClean="0"/>
              <a:t>echatronic technician</a:t>
            </a:r>
            <a:endParaRPr lang="en-US" sz="2800" dirty="0" smtClean="0"/>
          </a:p>
          <a:p>
            <a:r>
              <a:rPr lang="en-US" sz="2800" dirty="0"/>
              <a:t>i</a:t>
            </a:r>
            <a:r>
              <a:rPr lang="en-US" sz="2800" dirty="0" smtClean="0"/>
              <a:t>nformatics merchant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4936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11348" y="914400"/>
            <a:ext cx="8938505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3200" dirty="0" smtClean="0"/>
          </a:p>
          <a:p>
            <a:endParaRPr lang="de-DE" sz="3200" dirty="0" smtClean="0"/>
          </a:p>
          <a:p>
            <a:r>
              <a:rPr lang="de-DE" sz="3200" dirty="0" err="1" smtClean="0"/>
              <a:t>It</a:t>
            </a:r>
            <a:r>
              <a:rPr lang="de-DE" sz="3200" dirty="0" smtClean="0"/>
              <a:t> </a:t>
            </a:r>
            <a:r>
              <a:rPr lang="de-DE" sz="3200" dirty="0" err="1" smtClean="0"/>
              <a:t>depends</a:t>
            </a:r>
            <a:r>
              <a:rPr lang="de-DE" sz="3200" dirty="0" smtClean="0"/>
              <a:t> on </a:t>
            </a:r>
            <a:r>
              <a:rPr lang="de-DE" sz="3200" dirty="0" err="1" smtClean="0"/>
              <a:t>the</a:t>
            </a:r>
            <a:r>
              <a:rPr lang="de-DE" sz="3200" dirty="0" smtClean="0"/>
              <a:t> </a:t>
            </a:r>
            <a:r>
              <a:rPr lang="de-DE" sz="3200" dirty="0" err="1" smtClean="0"/>
              <a:t>people</a:t>
            </a:r>
            <a:r>
              <a:rPr lang="de-DE" sz="3200" dirty="0" smtClean="0"/>
              <a:t> </a:t>
            </a:r>
            <a:r>
              <a:rPr lang="de-DE" sz="3200" dirty="0" err="1" smtClean="0"/>
              <a:t>if</a:t>
            </a:r>
            <a:r>
              <a:rPr lang="de-DE" sz="3200" dirty="0" smtClean="0"/>
              <a:t> </a:t>
            </a:r>
            <a:r>
              <a:rPr lang="de-DE" sz="3200" dirty="0" err="1" smtClean="0"/>
              <a:t>they</a:t>
            </a:r>
            <a:r>
              <a:rPr lang="de-DE" sz="3200" dirty="0" smtClean="0"/>
              <a:t> </a:t>
            </a:r>
            <a:r>
              <a:rPr lang="de-DE" sz="3200" dirty="0" err="1" smtClean="0"/>
              <a:t>really</a:t>
            </a:r>
            <a:r>
              <a:rPr lang="de-DE" sz="3200" dirty="0" smtClean="0"/>
              <a:t> </a:t>
            </a:r>
            <a:r>
              <a:rPr lang="de-DE" sz="3200" dirty="0" err="1" smtClean="0"/>
              <a:t>want</a:t>
            </a:r>
            <a:r>
              <a:rPr lang="de-DE" sz="3200" dirty="0" smtClean="0"/>
              <a:t> </a:t>
            </a:r>
            <a:r>
              <a:rPr lang="de-DE" sz="3200" dirty="0" err="1" smtClean="0"/>
              <a:t>to</a:t>
            </a:r>
            <a:r>
              <a:rPr lang="de-DE" sz="3200" dirty="0" smtClean="0"/>
              <a:t> </a:t>
            </a:r>
            <a:r>
              <a:rPr lang="de-DE" sz="3200" dirty="0" err="1" smtClean="0"/>
              <a:t>get</a:t>
            </a:r>
            <a:r>
              <a:rPr lang="de-DE" sz="3200" dirty="0" smtClean="0"/>
              <a:t> a </a:t>
            </a:r>
            <a:r>
              <a:rPr lang="de-DE" sz="3200" dirty="0" err="1" smtClean="0"/>
              <a:t>job</a:t>
            </a:r>
            <a:r>
              <a:rPr lang="de-DE" sz="3200" dirty="0" smtClean="0"/>
              <a:t> </a:t>
            </a:r>
            <a:r>
              <a:rPr lang="de-DE" sz="3200" dirty="0" err="1" smtClean="0"/>
              <a:t>and</a:t>
            </a:r>
            <a:r>
              <a:rPr lang="de-DE" sz="3200" dirty="0" smtClean="0"/>
              <a:t> </a:t>
            </a:r>
            <a:r>
              <a:rPr lang="de-DE" sz="3200" dirty="0" err="1" smtClean="0"/>
              <a:t>if</a:t>
            </a:r>
            <a:r>
              <a:rPr lang="de-DE" sz="3200" dirty="0" smtClean="0"/>
              <a:t> </a:t>
            </a:r>
            <a:r>
              <a:rPr lang="de-DE" sz="3200" dirty="0" err="1" smtClean="0"/>
              <a:t>they</a:t>
            </a:r>
            <a:r>
              <a:rPr lang="de-DE" sz="3200" dirty="0" smtClean="0"/>
              <a:t> </a:t>
            </a:r>
            <a:r>
              <a:rPr lang="de-DE" sz="3200" dirty="0" err="1" smtClean="0"/>
              <a:t>can</a:t>
            </a:r>
            <a:r>
              <a:rPr lang="de-DE" sz="3200" dirty="0" smtClean="0"/>
              <a:t> </a:t>
            </a:r>
            <a:r>
              <a:rPr lang="de-DE" sz="3200" dirty="0" err="1" smtClean="0"/>
              <a:t>make</a:t>
            </a:r>
            <a:r>
              <a:rPr lang="de-DE" sz="3200" dirty="0" smtClean="0"/>
              <a:t> </a:t>
            </a:r>
            <a:r>
              <a:rPr lang="de-DE" sz="3200" dirty="0" err="1" smtClean="0"/>
              <a:t>compromises</a:t>
            </a:r>
            <a:r>
              <a:rPr lang="de-DE" sz="3200" dirty="0" smtClean="0"/>
              <a:t> .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50076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40913" y="452718"/>
            <a:ext cx="9509921" cy="848048"/>
          </a:xfrm>
        </p:spPr>
        <p:txBody>
          <a:bodyPr/>
          <a:lstStyle/>
          <a:p>
            <a:pPr algn="ctr"/>
            <a:r>
              <a:rPr lang="de-DE" u="sng" dirty="0" err="1" smtClean="0"/>
              <a:t>Structure</a:t>
            </a:r>
            <a:endParaRPr lang="de-DE" u="sng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884207" y="1674254"/>
            <a:ext cx="10964158" cy="4574145"/>
          </a:xfrm>
        </p:spPr>
        <p:txBody>
          <a:bodyPr>
            <a:normAutofit fontScale="25000" lnSpcReduction="20000"/>
          </a:bodyPr>
          <a:lstStyle/>
          <a:p>
            <a:r>
              <a:rPr lang="de-DE" sz="11200" dirty="0" smtClean="0"/>
              <a:t> </a:t>
            </a:r>
            <a:r>
              <a:rPr lang="de-DE" sz="11200" dirty="0" err="1" smtClean="0"/>
              <a:t>g</a:t>
            </a:r>
            <a:r>
              <a:rPr lang="de-DE" sz="11200" dirty="0" err="1" smtClean="0"/>
              <a:t>eogra</a:t>
            </a:r>
            <a:r>
              <a:rPr lang="en-US" sz="11200" dirty="0" err="1" smtClean="0"/>
              <a:t>phical</a:t>
            </a:r>
            <a:r>
              <a:rPr lang="en-US" sz="11200" dirty="0" smtClean="0"/>
              <a:t> location </a:t>
            </a:r>
          </a:p>
          <a:p>
            <a:r>
              <a:rPr lang="en-US" sz="11200" dirty="0" smtClean="0"/>
              <a:t> our landscape</a:t>
            </a:r>
          </a:p>
          <a:p>
            <a:r>
              <a:rPr lang="en-US" sz="11200" dirty="0" smtClean="0"/>
              <a:t> </a:t>
            </a:r>
            <a:r>
              <a:rPr lang="en-US" sz="11200" dirty="0" smtClean="0"/>
              <a:t>u</a:t>
            </a:r>
            <a:r>
              <a:rPr lang="en-US" sz="11200" dirty="0" smtClean="0"/>
              <a:t>nemployment rate in our region </a:t>
            </a:r>
          </a:p>
          <a:p>
            <a:r>
              <a:rPr lang="en-US" sz="11200" dirty="0" smtClean="0"/>
              <a:t> </a:t>
            </a:r>
            <a:r>
              <a:rPr lang="en-US" sz="11200" dirty="0" smtClean="0"/>
              <a:t>u</a:t>
            </a:r>
            <a:r>
              <a:rPr lang="en-US" sz="11200" dirty="0" smtClean="0"/>
              <a:t>nemployment rate in comparison to Berlin </a:t>
            </a:r>
          </a:p>
          <a:p>
            <a:r>
              <a:rPr lang="en-US" sz="11200" dirty="0" smtClean="0"/>
              <a:t> reasons for youth unemployment </a:t>
            </a:r>
          </a:p>
          <a:p>
            <a:r>
              <a:rPr lang="en-US" sz="11200" dirty="0" smtClean="0"/>
              <a:t> biggest companies in our region</a:t>
            </a:r>
          </a:p>
          <a:p>
            <a:r>
              <a:rPr lang="en-US" sz="11200" dirty="0" smtClean="0"/>
              <a:t> the church as an employer</a:t>
            </a:r>
          </a:p>
          <a:p>
            <a:r>
              <a:rPr lang="en-US" sz="11200" dirty="0" smtClean="0"/>
              <a:t> “</a:t>
            </a:r>
            <a:r>
              <a:rPr lang="en-US" sz="11200" dirty="0" err="1" smtClean="0"/>
              <a:t>Bundeswehr</a:t>
            </a:r>
            <a:r>
              <a:rPr lang="en-US" sz="11200" dirty="0" smtClean="0"/>
              <a:t>” (German armed forces) as an employer </a:t>
            </a:r>
          </a:p>
          <a:p>
            <a:r>
              <a:rPr lang="en-US" sz="11200" dirty="0" smtClean="0"/>
              <a:t> conclusion</a:t>
            </a:r>
          </a:p>
          <a:p>
            <a:endParaRPr lang="de-DE" sz="11200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pPr>
              <a:buNone/>
            </a:pPr>
            <a:r>
              <a:rPr lang="de-DE" dirty="0" smtClean="0"/>
              <a:t> 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115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4800" b="1" dirty="0" err="1" smtClean="0"/>
              <a:t>Thank´s</a:t>
            </a:r>
            <a:r>
              <a:rPr lang="de-DE" sz="4800" b="1" dirty="0" smtClean="0"/>
              <a:t> </a:t>
            </a:r>
            <a:r>
              <a:rPr lang="de-DE" sz="4800" b="1" dirty="0" err="1" smtClean="0"/>
              <a:t>for</a:t>
            </a:r>
            <a:r>
              <a:rPr lang="de-DE" sz="4800" b="1" dirty="0" smtClean="0"/>
              <a:t> </a:t>
            </a:r>
            <a:r>
              <a:rPr lang="de-DE" sz="4800" b="1" dirty="0" err="1" smtClean="0"/>
              <a:t>your</a:t>
            </a:r>
            <a:r>
              <a:rPr lang="de-DE" sz="4800" b="1" dirty="0" smtClean="0"/>
              <a:t> </a:t>
            </a:r>
            <a:r>
              <a:rPr lang="de-DE" sz="4800" b="1" dirty="0" err="1" smtClean="0"/>
              <a:t>attention</a:t>
            </a:r>
            <a:r>
              <a:rPr lang="de-DE" sz="4800" b="1" dirty="0" smtClean="0"/>
              <a:t> </a:t>
            </a:r>
            <a:endParaRPr lang="de-DE" sz="4800" b="1" dirty="0"/>
          </a:p>
        </p:txBody>
      </p:sp>
    </p:spTree>
    <p:extLst>
      <p:ext uri="{BB962C8B-B14F-4D97-AF65-F5344CB8AC3E}">
        <p14:creationId xmlns:p14="http://schemas.microsoft.com/office/powerpoint/2010/main" val="365839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u="sng" dirty="0" err="1" smtClean="0"/>
              <a:t>Geographical</a:t>
            </a:r>
            <a:r>
              <a:rPr lang="de-DE" u="sng" dirty="0" smtClean="0"/>
              <a:t> </a:t>
            </a:r>
            <a:r>
              <a:rPr lang="de-DE" u="sng" dirty="0" err="1" smtClean="0"/>
              <a:t>location</a:t>
            </a:r>
            <a:endParaRPr lang="de-DE" u="sng" dirty="0"/>
          </a:p>
        </p:txBody>
      </p:sp>
      <p:pic>
        <p:nvPicPr>
          <p:cNvPr id="4" name="Inhaltsplatzhalter 3" descr="karte-celle-16867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4022" y="1312872"/>
            <a:ext cx="5229546" cy="5229546"/>
          </a:xfrm>
        </p:spPr>
      </p:pic>
    </p:spTree>
    <p:extLst>
      <p:ext uri="{BB962C8B-B14F-4D97-AF65-F5344CB8AC3E}">
        <p14:creationId xmlns:p14="http://schemas.microsoft.com/office/powerpoint/2010/main" val="362871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5.focus.de/img/fotos/origs5009528/2434651772-w532-h354-o-q75-p5/traxxx-5007bankinderheide-credit-lueneburger-heide-gmbh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03" y="739092"/>
            <a:ext cx="8150423" cy="540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99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lueneburger-heide.de/files/derivates/big/1923/Angelbecksteich-Sonnenuntergang-Hermannsbur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071" y="662530"/>
            <a:ext cx="8136363" cy="541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36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u="sng" dirty="0" err="1" smtClean="0"/>
              <a:t>Unemployment</a:t>
            </a:r>
            <a:r>
              <a:rPr lang="de-DE" u="sng" dirty="0" smtClean="0"/>
              <a:t> rate in </a:t>
            </a:r>
            <a:r>
              <a:rPr lang="de-DE" u="sng" dirty="0" err="1" smtClean="0"/>
              <a:t>our</a:t>
            </a:r>
            <a:r>
              <a:rPr lang="de-DE" u="sng" dirty="0" smtClean="0"/>
              <a:t> </a:t>
            </a:r>
            <a:r>
              <a:rPr lang="de-DE" u="sng" dirty="0" err="1" smtClean="0"/>
              <a:t>region</a:t>
            </a:r>
            <a:r>
              <a:rPr lang="de-DE" u="sng" dirty="0" smtClean="0"/>
              <a:t> </a:t>
            </a:r>
            <a:endParaRPr lang="de-DE" u="sng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6211417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u="sng" dirty="0" err="1" smtClean="0"/>
              <a:t>Unemployment</a:t>
            </a:r>
            <a:r>
              <a:rPr lang="de-DE" u="sng" dirty="0" smtClean="0"/>
              <a:t> rate in Berlin</a:t>
            </a:r>
            <a:endParaRPr lang="de-DE" u="sng" dirty="0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6646339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779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46394" y="468793"/>
            <a:ext cx="9404723" cy="1400530"/>
          </a:xfrm>
        </p:spPr>
        <p:txBody>
          <a:bodyPr/>
          <a:lstStyle/>
          <a:p>
            <a:r>
              <a:rPr lang="de-DE" u="sng" dirty="0" err="1" smtClean="0"/>
              <a:t>Unemployment</a:t>
            </a:r>
            <a:r>
              <a:rPr lang="de-DE" u="sng" dirty="0" smtClean="0"/>
              <a:t> rate </a:t>
            </a:r>
            <a:r>
              <a:rPr lang="de-DE" u="sng" dirty="0" smtClean="0"/>
              <a:t>in </a:t>
            </a:r>
            <a:r>
              <a:rPr lang="de-DE" u="sng" dirty="0"/>
              <a:t>S</a:t>
            </a:r>
            <a:r>
              <a:rPr lang="de-DE" u="sng" dirty="0" smtClean="0"/>
              <a:t>pain</a:t>
            </a:r>
            <a:endParaRPr lang="de-DE" u="sng" dirty="0"/>
          </a:p>
        </p:txBody>
      </p:sp>
      <p:graphicFrame>
        <p:nvGraphicFramePr>
          <p:cNvPr id="13" name="Inhaltsplatzhalt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5572211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147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u="sng" dirty="0" err="1" smtClean="0"/>
              <a:t>Reasons</a:t>
            </a:r>
            <a:r>
              <a:rPr lang="de-DE" u="sng" dirty="0" smtClean="0"/>
              <a:t> </a:t>
            </a:r>
            <a:r>
              <a:rPr lang="de-DE" u="sng" dirty="0" err="1" smtClean="0"/>
              <a:t>for</a:t>
            </a:r>
            <a:r>
              <a:rPr lang="de-DE" u="sng" dirty="0" smtClean="0"/>
              <a:t> </a:t>
            </a:r>
            <a:r>
              <a:rPr lang="de-DE" u="sng" dirty="0" err="1" smtClean="0"/>
              <a:t>youth</a:t>
            </a:r>
            <a:r>
              <a:rPr lang="de-DE" u="sng" dirty="0" smtClean="0"/>
              <a:t> </a:t>
            </a:r>
            <a:r>
              <a:rPr lang="de-DE" u="sng" dirty="0" err="1" smtClean="0"/>
              <a:t>unemployment</a:t>
            </a:r>
            <a:r>
              <a:rPr lang="de-DE" u="sng" dirty="0" smtClean="0"/>
              <a:t>  </a:t>
            </a:r>
            <a:endParaRPr lang="de-DE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o</a:t>
            </a:r>
            <a:r>
              <a:rPr lang="en-US" sz="2400" dirty="0" smtClean="0"/>
              <a:t>ur county is agrarian oriented so the employers are only in the big cities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 </a:t>
            </a:r>
            <a:r>
              <a:rPr lang="en-US" sz="2400" dirty="0" smtClean="0"/>
              <a:t>majority</a:t>
            </a:r>
            <a:r>
              <a:rPr lang="en-US" sz="2400" dirty="0" smtClean="0"/>
              <a:t> of the unemployed young people is under age so they have no chance to travel to a job a few kilometers away </a:t>
            </a:r>
          </a:p>
          <a:p>
            <a:r>
              <a:rPr lang="en-US" sz="2400" dirty="0"/>
              <a:t>i</a:t>
            </a:r>
            <a:r>
              <a:rPr lang="en-US" sz="2400" dirty="0" smtClean="0"/>
              <a:t>t´s not possible for the local farming companies to employ enough young people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dvertising is not really sponsored enough so young people don‘t know that there is a chance to get a job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355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485</Words>
  <Application>Microsoft Macintosh PowerPoint</Application>
  <PresentationFormat>Benutzerdefiniert</PresentationFormat>
  <Paragraphs>99</Paragraphs>
  <Slides>20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Ion</vt:lpstr>
      <vt:lpstr>Work chances in our         region</vt:lpstr>
      <vt:lpstr>Structure</vt:lpstr>
      <vt:lpstr>Geographical location</vt:lpstr>
      <vt:lpstr>PowerPoint-Präsentation</vt:lpstr>
      <vt:lpstr>PowerPoint-Präsentation</vt:lpstr>
      <vt:lpstr>Unemployment rate in our region </vt:lpstr>
      <vt:lpstr>Unemployment rate in Berlin</vt:lpstr>
      <vt:lpstr>Unemployment rate in Spain</vt:lpstr>
      <vt:lpstr>Reasons for youth unemployment  </vt:lpstr>
      <vt:lpstr>Most important employers in the region </vt:lpstr>
      <vt:lpstr>Baker Hughes in Celle</vt:lpstr>
      <vt:lpstr>Why there  is a big oil company in Celle: </vt:lpstr>
      <vt:lpstr>PowerPoint-Präsentation</vt:lpstr>
      <vt:lpstr>Rheinmetall AG (Unterlüß)</vt:lpstr>
      <vt:lpstr>Fields of education</vt:lpstr>
      <vt:lpstr>The church as an employer</vt:lpstr>
      <vt:lpstr>Bundeswehr (German armed forces) as an employer</vt:lpstr>
      <vt:lpstr>Fields of education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 chances in our region</dc:title>
  <dc:creator>Yannick Mocker</dc:creator>
  <cp:lastModifiedBy>Kristin</cp:lastModifiedBy>
  <cp:revision>79</cp:revision>
  <dcterms:created xsi:type="dcterms:W3CDTF">2016-02-11T12:47:53Z</dcterms:created>
  <dcterms:modified xsi:type="dcterms:W3CDTF">2016-03-01T08:28:50Z</dcterms:modified>
</cp:coreProperties>
</file>