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71" r:id="rId4"/>
    <p:sldId id="275" r:id="rId5"/>
    <p:sldId id="277" r:id="rId6"/>
    <p:sldId id="276" r:id="rId7"/>
    <p:sldId id="274" r:id="rId8"/>
    <p:sldId id="278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88" autoAdjust="0"/>
    <p:restoredTop sz="94660"/>
  </p:normalViewPr>
  <p:slideViewPr>
    <p:cSldViewPr>
      <p:cViewPr varScale="1">
        <p:scale>
          <a:sx n="74" d="100"/>
          <a:sy n="74" d="100"/>
        </p:scale>
        <p:origin x="456" y="7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CD5255-2D48-46E3-9B80-2B8855D3F1ED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accent1_2" csCatId="accent1" phldr="1"/>
      <dgm:spPr/>
    </dgm:pt>
    <dgm:pt modelId="{134A51C3-7C47-4CC0-9D9F-64E16AABFEAC}">
      <dgm:prSet phldrT="[Text]"/>
      <dgm:spPr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l-PL" dirty="0" smtClean="0"/>
            <a:t>Polish students abroad</a:t>
          </a:r>
          <a:endParaRPr lang="pl-PL" dirty="0"/>
        </a:p>
      </dgm:t>
    </dgm:pt>
    <dgm:pt modelId="{30771FF1-8DBE-4B51-99B8-5F028264E0D0}" type="parTrans" cxnId="{B2CCEA3A-2083-4D58-B52E-5C60AF8AA2E3}">
      <dgm:prSet/>
      <dgm:spPr/>
      <dgm:t>
        <a:bodyPr/>
        <a:lstStyle/>
        <a:p>
          <a:endParaRPr lang="pl-PL"/>
        </a:p>
      </dgm:t>
    </dgm:pt>
    <dgm:pt modelId="{92004B27-EBB7-46E0-8BFB-4275B5F7FB42}" type="sibTrans" cxnId="{B2CCEA3A-2083-4D58-B52E-5C60AF8AA2E3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 descr="http://www.glosgminny.pl/wp-content/uploads/Polska-UE.jpg"/>
        </a:ext>
      </dgm:extLst>
    </dgm:pt>
    <dgm:pt modelId="{E9488065-AAE0-4F39-9529-CAA631943263}" type="pres">
      <dgm:prSet presAssocID="{2CCD5255-2D48-46E3-9B80-2B8855D3F1ED}" presName="Name0" presStyleCnt="0">
        <dgm:presLayoutVars>
          <dgm:chMax val="7"/>
          <dgm:chPref val="7"/>
          <dgm:dir/>
        </dgm:presLayoutVars>
      </dgm:prSet>
      <dgm:spPr/>
    </dgm:pt>
    <dgm:pt modelId="{F06FC7CC-9F53-439E-86B6-A61C45CF4C7C}" type="pres">
      <dgm:prSet presAssocID="{134A51C3-7C47-4CC0-9D9F-64E16AABFEAC}" presName="parTx1" presStyleLbl="node1" presStyleIdx="0" presStyleCnt="1"/>
      <dgm:spPr/>
      <dgm:t>
        <a:bodyPr/>
        <a:lstStyle/>
        <a:p>
          <a:endParaRPr lang="pl-PL"/>
        </a:p>
      </dgm:t>
    </dgm:pt>
    <dgm:pt modelId="{59D244D9-ADFE-4898-AFED-5BB98A62035C}" type="pres">
      <dgm:prSet presAssocID="{92004B27-EBB7-46E0-8BFB-4275B5F7FB42}" presName="picture1" presStyleCnt="0"/>
      <dgm:spPr/>
    </dgm:pt>
    <dgm:pt modelId="{E68E3CFF-2486-4041-84E7-639B6775A668}" type="pres">
      <dgm:prSet presAssocID="{92004B27-EBB7-46E0-8BFB-4275B5F7FB42}" presName="imageRepeatNode" presStyleLbl="fgImgPlace1" presStyleIdx="0" presStyleCnt="1"/>
      <dgm:spPr/>
      <dgm:t>
        <a:bodyPr/>
        <a:lstStyle/>
        <a:p>
          <a:endParaRPr lang="pl-PL"/>
        </a:p>
      </dgm:t>
    </dgm:pt>
  </dgm:ptLst>
  <dgm:cxnLst>
    <dgm:cxn modelId="{BE1B5753-7697-4B40-AD76-0FC18C1D3D2D}" type="presOf" srcId="{92004B27-EBB7-46E0-8BFB-4275B5F7FB42}" destId="{E68E3CFF-2486-4041-84E7-639B6775A668}" srcOrd="0" destOrd="0" presId="urn:microsoft.com/office/officeart/2008/layout/AscendingPictureAccentProcess"/>
    <dgm:cxn modelId="{B2CCEA3A-2083-4D58-B52E-5C60AF8AA2E3}" srcId="{2CCD5255-2D48-46E3-9B80-2B8855D3F1ED}" destId="{134A51C3-7C47-4CC0-9D9F-64E16AABFEAC}" srcOrd="0" destOrd="0" parTransId="{30771FF1-8DBE-4B51-99B8-5F028264E0D0}" sibTransId="{92004B27-EBB7-46E0-8BFB-4275B5F7FB42}"/>
    <dgm:cxn modelId="{D48641F5-F61B-4DFA-96BE-9CE1CDA5F23E}" type="presOf" srcId="{2CCD5255-2D48-46E3-9B80-2B8855D3F1ED}" destId="{E9488065-AAE0-4F39-9529-CAA631943263}" srcOrd="0" destOrd="0" presId="urn:microsoft.com/office/officeart/2008/layout/AscendingPictureAccentProcess"/>
    <dgm:cxn modelId="{7C552DA9-F1BE-4F24-ABE9-136D149EF11E}" type="presOf" srcId="{134A51C3-7C47-4CC0-9D9F-64E16AABFEAC}" destId="{F06FC7CC-9F53-439E-86B6-A61C45CF4C7C}" srcOrd="0" destOrd="0" presId="urn:microsoft.com/office/officeart/2008/layout/AscendingPictureAccentProcess"/>
    <dgm:cxn modelId="{45897ECA-3628-48A1-925B-55429CED65D2}" type="presParOf" srcId="{E9488065-AAE0-4F39-9529-CAA631943263}" destId="{F06FC7CC-9F53-439E-86B6-A61C45CF4C7C}" srcOrd="0" destOrd="0" presId="urn:microsoft.com/office/officeart/2008/layout/AscendingPictureAccentProcess"/>
    <dgm:cxn modelId="{6C8AD757-517D-4ACD-B2D7-11918BB61625}" type="presParOf" srcId="{E9488065-AAE0-4F39-9529-CAA631943263}" destId="{59D244D9-ADFE-4898-AFED-5BB98A62035C}" srcOrd="1" destOrd="0" presId="urn:microsoft.com/office/officeart/2008/layout/AscendingPictureAccentProcess"/>
    <dgm:cxn modelId="{EEAC0085-67A0-487A-AFAC-2BFBF4353BF4}" type="presParOf" srcId="{59D244D9-ADFE-4898-AFED-5BB98A62035C}" destId="{E68E3CFF-2486-4041-84E7-639B6775A668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C62A60-DD27-40FD-A2DD-ADF87261CF58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accent1_2" csCatId="accent1" phldr="1"/>
      <dgm:spPr/>
    </dgm:pt>
    <dgm:pt modelId="{2C1F57F4-0529-495F-8448-64B8889ED096}">
      <dgm:prSet phldrT="[Text]"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l-PL" dirty="0" smtClean="0"/>
            <a:t>Polish people working abroad</a:t>
          </a:r>
          <a:endParaRPr lang="pl-PL" dirty="0"/>
        </a:p>
      </dgm:t>
    </dgm:pt>
    <dgm:pt modelId="{6C04580E-014C-41CA-B37E-9FCCDF07A4BD}" type="parTrans" cxnId="{D8CB0F1D-B9A1-4FDF-81C4-F0261538D1CB}">
      <dgm:prSet/>
      <dgm:spPr/>
      <dgm:t>
        <a:bodyPr/>
        <a:lstStyle/>
        <a:p>
          <a:endParaRPr lang="pl-PL"/>
        </a:p>
      </dgm:t>
    </dgm:pt>
    <dgm:pt modelId="{9B68B578-0FB9-49AA-A701-56F99FE1995E}" type="sibTrans" cxnId="{D8CB0F1D-B9A1-4FDF-81C4-F0261538D1CB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0" r="-40000"/>
          </a:stretch>
        </a:blipFill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 descr="https://img.rt.com/files/2016.07/original/5799634ec3618818718b45c5.jpg"/>
        </a:ext>
      </dgm:extLst>
    </dgm:pt>
    <dgm:pt modelId="{18850C0A-1EF4-42AB-B1D3-73B39EDA24FC}" type="pres">
      <dgm:prSet presAssocID="{96C62A60-DD27-40FD-A2DD-ADF87261CF58}" presName="Name0" presStyleCnt="0">
        <dgm:presLayoutVars>
          <dgm:chMax val="7"/>
          <dgm:chPref val="7"/>
          <dgm:dir/>
        </dgm:presLayoutVars>
      </dgm:prSet>
      <dgm:spPr/>
    </dgm:pt>
    <dgm:pt modelId="{19B69635-7E4B-4998-8C9F-5FA20BFFD7F8}" type="pres">
      <dgm:prSet presAssocID="{2C1F57F4-0529-495F-8448-64B8889ED096}" presName="parTx1" presStyleLbl="node1" presStyleIdx="0" presStyleCnt="1" custLinFactNeighborX="-3303" custLinFactNeighborY="-8977"/>
      <dgm:spPr/>
      <dgm:t>
        <a:bodyPr/>
        <a:lstStyle/>
        <a:p>
          <a:endParaRPr lang="pl-PL"/>
        </a:p>
      </dgm:t>
    </dgm:pt>
    <dgm:pt modelId="{EE7E9B08-BFA2-429A-94C3-40BC4217CFA2}" type="pres">
      <dgm:prSet presAssocID="{9B68B578-0FB9-49AA-A701-56F99FE1995E}" presName="picture1" presStyleCnt="0"/>
      <dgm:spPr/>
    </dgm:pt>
    <dgm:pt modelId="{A23C0D09-A271-41C3-ACD5-238119E850C6}" type="pres">
      <dgm:prSet presAssocID="{9B68B578-0FB9-49AA-A701-56F99FE1995E}" presName="imageRepeatNode" presStyleLbl="fgImgPlace1" presStyleIdx="0" presStyleCnt="1" custScaleX="73322" custScaleY="76127" custLinFactNeighborX="2687" custLinFactNeighborY="11003"/>
      <dgm:spPr/>
      <dgm:t>
        <a:bodyPr/>
        <a:lstStyle/>
        <a:p>
          <a:endParaRPr lang="pl-PL"/>
        </a:p>
      </dgm:t>
    </dgm:pt>
  </dgm:ptLst>
  <dgm:cxnLst>
    <dgm:cxn modelId="{659F88BC-289D-42A2-BCAC-07C6199F91F7}" type="presOf" srcId="{9B68B578-0FB9-49AA-A701-56F99FE1995E}" destId="{A23C0D09-A271-41C3-ACD5-238119E850C6}" srcOrd="0" destOrd="0" presId="urn:microsoft.com/office/officeart/2008/layout/AscendingPictureAccentProcess"/>
    <dgm:cxn modelId="{D8CB0F1D-B9A1-4FDF-81C4-F0261538D1CB}" srcId="{96C62A60-DD27-40FD-A2DD-ADF87261CF58}" destId="{2C1F57F4-0529-495F-8448-64B8889ED096}" srcOrd="0" destOrd="0" parTransId="{6C04580E-014C-41CA-B37E-9FCCDF07A4BD}" sibTransId="{9B68B578-0FB9-49AA-A701-56F99FE1995E}"/>
    <dgm:cxn modelId="{88DDDF58-2F60-42F6-9678-3DF78E3B25B2}" type="presOf" srcId="{2C1F57F4-0529-495F-8448-64B8889ED096}" destId="{19B69635-7E4B-4998-8C9F-5FA20BFFD7F8}" srcOrd="0" destOrd="0" presId="urn:microsoft.com/office/officeart/2008/layout/AscendingPictureAccentProcess"/>
    <dgm:cxn modelId="{0E4AC053-60E0-4504-BDD4-D4F58071A7F5}" type="presOf" srcId="{96C62A60-DD27-40FD-A2DD-ADF87261CF58}" destId="{18850C0A-1EF4-42AB-B1D3-73B39EDA24FC}" srcOrd="0" destOrd="0" presId="urn:microsoft.com/office/officeart/2008/layout/AscendingPictureAccentProcess"/>
    <dgm:cxn modelId="{20D2555A-BD64-4296-B6FD-9EA3F96F6CFF}" type="presParOf" srcId="{18850C0A-1EF4-42AB-B1D3-73B39EDA24FC}" destId="{19B69635-7E4B-4998-8C9F-5FA20BFFD7F8}" srcOrd="0" destOrd="0" presId="urn:microsoft.com/office/officeart/2008/layout/AscendingPictureAccentProcess"/>
    <dgm:cxn modelId="{5BD0301F-44FD-4E4B-8C60-D68988AC810F}" type="presParOf" srcId="{18850C0A-1EF4-42AB-B1D3-73B39EDA24FC}" destId="{EE7E9B08-BFA2-429A-94C3-40BC4217CFA2}" srcOrd="1" destOrd="0" presId="urn:microsoft.com/office/officeart/2008/layout/AscendingPictureAccentProcess"/>
    <dgm:cxn modelId="{FC000E7E-48DE-4D45-AC99-EE1D73DCE392}" type="presParOf" srcId="{EE7E9B08-BFA2-429A-94C3-40BC4217CFA2}" destId="{A23C0D09-A271-41C3-ACD5-238119E850C6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6FC7CC-9F53-439E-86B6-A61C45CF4C7C}">
      <dsp:nvSpPr>
        <dsp:cNvPr id="0" name=""/>
        <dsp:cNvSpPr/>
      </dsp:nvSpPr>
      <dsp:spPr>
        <a:xfrm>
          <a:off x="1243459" y="1718292"/>
          <a:ext cx="3721190" cy="9979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652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Polish students abroad</a:t>
          </a:r>
          <a:endParaRPr lang="pl-PL" sz="2500" kern="1200" dirty="0"/>
        </a:p>
      </dsp:txBody>
      <dsp:txXfrm>
        <a:off x="1292176" y="1767009"/>
        <a:ext cx="3623756" cy="900542"/>
      </dsp:txXfrm>
    </dsp:sp>
    <dsp:sp modelId="{E68E3CFF-2486-4041-84E7-639B6775A668}">
      <dsp:nvSpPr>
        <dsp:cNvPr id="0" name=""/>
        <dsp:cNvSpPr/>
      </dsp:nvSpPr>
      <dsp:spPr>
        <a:xfrm>
          <a:off x="211578" y="740114"/>
          <a:ext cx="1725236" cy="172549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B69635-7E4B-4998-8C9F-5FA20BFFD7F8}">
      <dsp:nvSpPr>
        <dsp:cNvPr id="0" name=""/>
        <dsp:cNvSpPr/>
      </dsp:nvSpPr>
      <dsp:spPr>
        <a:xfrm>
          <a:off x="1217608" y="1440162"/>
          <a:ext cx="4506240" cy="12085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3821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 smtClean="0"/>
            <a:t>Polish people working abroad</a:t>
          </a:r>
          <a:endParaRPr lang="pl-PL" sz="3000" kern="1200" dirty="0"/>
        </a:p>
      </dsp:txBody>
      <dsp:txXfrm>
        <a:off x="1276603" y="1499157"/>
        <a:ext cx="4388250" cy="1090527"/>
      </dsp:txXfrm>
    </dsp:sp>
    <dsp:sp modelId="{A23C0D09-A271-41C3-ACD5-238119E850C6}">
      <dsp:nvSpPr>
        <dsp:cNvPr id="0" name=""/>
        <dsp:cNvSpPr/>
      </dsp:nvSpPr>
      <dsp:spPr>
        <a:xfrm>
          <a:off x="451691" y="843434"/>
          <a:ext cx="1531847" cy="159068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0" r="-4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3/17/2017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3/17/2017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Freeform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3/17/2017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3/17/2017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3/17/2017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3/17/2017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3/17/2017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3/17/2017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3/17/2017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3/17/2017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3/17/2017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3/17/2017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pPr/>
              <a:t>3/17/2017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Free mobility in our region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Going </a:t>
            </a:r>
            <a:r>
              <a:rPr lang="pl-PL" dirty="0" err="1" smtClean="0"/>
              <a:t>abroad</a:t>
            </a:r>
            <a:r>
              <a:rPr lang="pl-PL" smtClean="0"/>
              <a:t> </a:t>
            </a:r>
            <a:r>
              <a:rPr lang="pl-PL" smtClean="0"/>
              <a:t>from</a:t>
            </a:r>
            <a:r>
              <a:rPr lang="pl-PL" smtClean="0"/>
              <a:t> </a:t>
            </a:r>
            <a:r>
              <a:rPr lang="pl-PL" dirty="0" smtClean="0"/>
              <a:t>poland before 1989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261764" y="1196752"/>
            <a:ext cx="3933760" cy="5463557"/>
          </a:xfrm>
          <a:ln>
            <a:noFill/>
          </a:ln>
          <a:effectLst>
            <a:softEdge rad="63500"/>
          </a:effec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726260" y="1600200"/>
            <a:ext cx="6244953" cy="4572000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Our borders were closed</a:t>
            </a:r>
          </a:p>
          <a:p>
            <a:r>
              <a:rPr lang="pl-PL" dirty="0" smtClean="0"/>
              <a:t>If you wanted to go to abroad, you had to have a passport which was very hard to get</a:t>
            </a:r>
          </a:p>
          <a:p>
            <a:r>
              <a:rPr lang="pl-PL" dirty="0" smtClean="0"/>
              <a:t>If you had a passport you could go mostly to communist countries, going to capitalistic ones was really hard</a:t>
            </a:r>
          </a:p>
          <a:p>
            <a:r>
              <a:rPr lang="pl-PL" dirty="0" smtClean="0"/>
              <a:t>After you came back from abroad you had to report back</a:t>
            </a:r>
          </a:p>
          <a:p>
            <a:r>
              <a:rPr lang="pl-PL" dirty="0" smtClean="0"/>
              <a:t>Most people who were lucky to go abroad were on business trips or </a:t>
            </a:r>
            <a:r>
              <a:rPr lang="pl-PL" dirty="0"/>
              <a:t>were </a:t>
            </a:r>
            <a:r>
              <a:rPr lang="pl-PL" dirty="0" smtClean="0"/>
              <a:t>associated with the communist party</a:t>
            </a:r>
          </a:p>
          <a:p>
            <a:r>
              <a:rPr lang="pl-PL" dirty="0" smtClean="0"/>
              <a:t>Poland in EU - 2004</a:t>
            </a:r>
          </a:p>
          <a:p>
            <a:pPr marL="4572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229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156420" y="1906686"/>
            <a:ext cx="4709160" cy="838201"/>
          </a:xfrm>
        </p:spPr>
        <p:txBody>
          <a:bodyPr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189584" y="2852936"/>
            <a:ext cx="4741232" cy="3751624"/>
          </a:xfrm>
        </p:spPr>
        <p:txBody>
          <a:bodyPr/>
          <a:lstStyle/>
          <a:p>
            <a:r>
              <a:rPr lang="pl-PL" dirty="0" smtClean="0"/>
              <a:t>After studying abroad we have more opportunities to find jobs</a:t>
            </a:r>
          </a:p>
          <a:p>
            <a:r>
              <a:rPr lang="pl-PL" dirty="0" smtClean="0"/>
              <a:t>We can get better paid jobs</a:t>
            </a:r>
          </a:p>
          <a:p>
            <a:r>
              <a:rPr lang="pl-PL" dirty="0" smtClean="0"/>
              <a:t>Our horizons broaden</a:t>
            </a:r>
          </a:p>
          <a:p>
            <a:r>
              <a:rPr lang="pl-PL" dirty="0"/>
              <a:t>We can get in touch with new cultures and </a:t>
            </a:r>
            <a:r>
              <a:rPr lang="pl-PL" dirty="0" smtClean="0"/>
              <a:t>customs</a:t>
            </a:r>
          </a:p>
          <a:p>
            <a:r>
              <a:rPr lang="pl-PL" dirty="0" smtClean="0"/>
              <a:t>If someone decides to study abroad they can get help with getting to certain university</a:t>
            </a:r>
            <a:endParaRPr lang="pl-PL" dirty="0"/>
          </a:p>
          <a:p>
            <a:endParaRPr lang="pl-PL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5865580" y="1906685"/>
            <a:ext cx="4709160" cy="838201"/>
          </a:xfrm>
        </p:spPr>
        <p:txBody>
          <a:bodyPr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disadvatages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221120" y="2852936"/>
            <a:ext cx="4780720" cy="3751623"/>
          </a:xfrm>
        </p:spPr>
        <p:txBody>
          <a:bodyPr>
            <a:normAutofit/>
          </a:bodyPr>
          <a:lstStyle/>
          <a:p>
            <a:r>
              <a:rPr lang="pl-PL" dirty="0" smtClean="0"/>
              <a:t>Most people after going abroad don’t come back to Poland</a:t>
            </a:r>
          </a:p>
          <a:p>
            <a:r>
              <a:rPr lang="pl-PL" dirty="0" smtClean="0"/>
              <a:t>Studying abroad is expensive</a:t>
            </a:r>
          </a:p>
          <a:p>
            <a:r>
              <a:rPr lang="pl-PL" dirty="0"/>
              <a:t>If you want to push yourself forward abroad you have to work really hard for it</a:t>
            </a:r>
          </a:p>
          <a:p>
            <a:endParaRPr lang="pl-PL" dirty="0" smtClean="0"/>
          </a:p>
          <a:p>
            <a:endParaRPr lang="pl-PL" dirty="0" smtClean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76570079"/>
              </p:ext>
            </p:extLst>
          </p:nvPr>
        </p:nvGraphicFramePr>
        <p:xfrm>
          <a:off x="261764" y="-657473"/>
          <a:ext cx="5176228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754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Polish diplomas in other countries</a:t>
            </a:r>
            <a:endParaRPr lang="pl-PL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Most foreign countries accept our exam while entering the university</a:t>
            </a:r>
          </a:p>
          <a:p>
            <a:r>
              <a:rPr lang="pl-PL" dirty="0" smtClean="0"/>
              <a:t>Sometimes you also need a certificate to prove your language skills</a:t>
            </a:r>
          </a:p>
          <a:p>
            <a:r>
              <a:rPr lang="pl-PL" dirty="0" smtClean="0"/>
              <a:t>Not all </a:t>
            </a:r>
            <a:r>
              <a:rPr lang="pl-PL" dirty="0" err="1" smtClean="0"/>
              <a:t>foreign</a:t>
            </a:r>
            <a:r>
              <a:rPr lang="pl-PL" dirty="0" smtClean="0"/>
              <a:t> </a:t>
            </a:r>
            <a:r>
              <a:rPr lang="pl-PL" dirty="0" err="1" smtClean="0"/>
              <a:t>employers</a:t>
            </a:r>
            <a:r>
              <a:rPr lang="pl-PL" dirty="0" smtClean="0"/>
              <a:t> </a:t>
            </a:r>
            <a:r>
              <a:rPr lang="pl-PL" dirty="0" smtClean="0"/>
              <a:t>accept Polish diplomas</a:t>
            </a:r>
          </a:p>
          <a:p>
            <a:endParaRPr lang="pl-PL" dirty="0"/>
          </a:p>
        </p:txBody>
      </p:sp>
      <p:pic>
        <p:nvPicPr>
          <p:cNvPr id="1026" name="Picture 2" descr="https://scontent.cdninstagram.com/hphotos-xaf1/t51.2885-15/e15/11376570_1501652320125153_891795768_n.jpg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26460" y="1916832"/>
            <a:ext cx="4046166" cy="40461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426851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233650" y="1857036"/>
            <a:ext cx="4709160" cy="838201"/>
          </a:xfrm>
        </p:spPr>
        <p:txBody>
          <a:bodyPr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217614" y="2773720"/>
            <a:ext cx="4741232" cy="3751624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People can develop their language and general skills</a:t>
            </a:r>
          </a:p>
          <a:p>
            <a:r>
              <a:rPr lang="pl-PL" dirty="0"/>
              <a:t>People who work abroad gain more money </a:t>
            </a:r>
            <a:r>
              <a:rPr lang="pl-PL" dirty="0" smtClean="0"/>
              <a:t>because their salary is higher</a:t>
            </a:r>
          </a:p>
          <a:p>
            <a:r>
              <a:rPr lang="pl-PL" dirty="0" smtClean="0"/>
              <a:t>We </a:t>
            </a:r>
            <a:r>
              <a:rPr lang="pl-PL" dirty="0"/>
              <a:t>can get in touch with new cultures and </a:t>
            </a:r>
            <a:r>
              <a:rPr lang="pl-PL" dirty="0" smtClean="0"/>
              <a:t>customs</a:t>
            </a:r>
          </a:p>
          <a:p>
            <a:r>
              <a:rPr lang="pl-PL" dirty="0" smtClean="0"/>
              <a:t>If our people have ideas they fulfil them abroad with more chance of publicity</a:t>
            </a:r>
          </a:p>
          <a:p>
            <a:r>
              <a:rPr lang="pl-PL" dirty="0" smtClean="0"/>
              <a:t>Poeple working abroad support their family in Poland financially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232440" y="1758658"/>
            <a:ext cx="4709160" cy="838201"/>
          </a:xfrm>
        </p:spPr>
        <p:txBody>
          <a:bodyPr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disadvatages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253653" y="2616755"/>
            <a:ext cx="4792576" cy="4327689"/>
          </a:xfrm>
        </p:spPr>
        <p:txBody>
          <a:bodyPr>
            <a:normAutofit/>
          </a:bodyPr>
          <a:lstStyle/>
          <a:p>
            <a:r>
              <a:rPr lang="pl-PL" dirty="0" smtClean="0"/>
              <a:t>No people to work, desolating city</a:t>
            </a:r>
            <a:endParaRPr lang="pl-PL" dirty="0"/>
          </a:p>
          <a:p>
            <a:r>
              <a:rPr lang="pl-PL" dirty="0" smtClean="0"/>
              <a:t>Slower progress because people with ideas and competence go away</a:t>
            </a:r>
          </a:p>
          <a:p>
            <a:r>
              <a:rPr lang="pl-PL" dirty="0" smtClean="0"/>
              <a:t>Best qualified workers leave</a:t>
            </a:r>
          </a:p>
          <a:p>
            <a:r>
              <a:rPr lang="pl-PL" dirty="0" smtClean="0"/>
              <a:t>There is more competition for working place abroad</a:t>
            </a:r>
          </a:p>
          <a:p>
            <a:r>
              <a:rPr lang="pl-PL" dirty="0" smtClean="0"/>
              <a:t>People leave behind their families</a:t>
            </a:r>
            <a:endParaRPr lang="pl-PL" dirty="0"/>
          </a:p>
          <a:p>
            <a:endParaRPr lang="pl-PL" dirty="0"/>
          </a:p>
          <a:p>
            <a:pPr marL="45720" indent="0">
              <a:buNone/>
            </a:pPr>
            <a:endParaRPr lang="pl-PL" dirty="0"/>
          </a:p>
          <a:p>
            <a:endParaRPr lang="pl-PL" dirty="0" smtClean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26154037"/>
              </p:ext>
            </p:extLst>
          </p:nvPr>
        </p:nvGraphicFramePr>
        <p:xfrm>
          <a:off x="0" y="-675456"/>
          <a:ext cx="6268244" cy="3370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85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78098"/>
          </a:xfrm>
        </p:spPr>
        <p:txBody>
          <a:bodyPr/>
          <a:lstStyle/>
          <a:p>
            <a:pPr algn="ctr"/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FOREIGNERS IN OUR REGION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249686" y="1359455"/>
            <a:ext cx="4709160" cy="838201"/>
          </a:xfrm>
        </p:spPr>
        <p:txBody>
          <a:bodyPr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217614" y="2197656"/>
            <a:ext cx="4741232" cy="3751624"/>
          </a:xfrm>
        </p:spPr>
        <p:txBody>
          <a:bodyPr/>
          <a:lstStyle/>
          <a:p>
            <a:r>
              <a:rPr lang="pl-PL" dirty="0" smtClean="0"/>
              <a:t>By buying things in our shops they power our economy</a:t>
            </a:r>
          </a:p>
          <a:p>
            <a:r>
              <a:rPr lang="pl-PL" dirty="0" smtClean="0"/>
              <a:t>Białowieża Forest is place where a lot of foreign scientists come to do research or some sort of examination</a:t>
            </a:r>
          </a:p>
          <a:p>
            <a:r>
              <a:rPr lang="pl-PL" dirty="0" smtClean="0"/>
              <a:t>Thanks to Białowieża Forest tourism in our region is developing</a:t>
            </a:r>
          </a:p>
          <a:p>
            <a:endParaRPr lang="pl-PL" dirty="0" smtClean="0"/>
          </a:p>
          <a:p>
            <a:endParaRPr lang="en-GB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253653" y="1359454"/>
            <a:ext cx="4709160" cy="838201"/>
          </a:xfrm>
        </p:spPr>
        <p:txBody>
          <a:bodyPr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disadvatages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270388" y="2197655"/>
            <a:ext cx="4780720" cy="3751623"/>
          </a:xfrm>
        </p:spPr>
        <p:txBody>
          <a:bodyPr>
            <a:normAutofit/>
          </a:bodyPr>
          <a:lstStyle/>
          <a:p>
            <a:r>
              <a:rPr lang="pl-PL" dirty="0" smtClean="0"/>
              <a:t>Workplaces are being taken by foreign employees who will be paid less than locals</a:t>
            </a:r>
          </a:p>
          <a:p>
            <a:r>
              <a:rPr lang="pl-PL" dirty="0" err="1" smtClean="0"/>
              <a:t>Foreigners</a:t>
            </a:r>
            <a:r>
              <a:rPr lang="pl-PL" dirty="0" smtClean="0"/>
              <a:t> </a:t>
            </a:r>
            <a:r>
              <a:rPr lang="pl-PL" dirty="0" err="1" smtClean="0"/>
              <a:t>usually</a:t>
            </a:r>
            <a:r>
              <a:rPr lang="pl-PL" dirty="0" smtClean="0"/>
              <a:t> do not mix with </a:t>
            </a:r>
            <a:r>
              <a:rPr lang="pl-PL" dirty="0" err="1" smtClean="0"/>
              <a:t>local</a:t>
            </a:r>
            <a:r>
              <a:rPr lang="pl-PL" dirty="0" smtClean="0"/>
              <a:t> </a:t>
            </a:r>
            <a:r>
              <a:rPr lang="pl-PL" dirty="0" err="1" smtClean="0"/>
              <a:t>people</a:t>
            </a:r>
            <a:endParaRPr lang="pl-PL" dirty="0" smtClean="0"/>
          </a:p>
          <a:p>
            <a:r>
              <a:rPr lang="pl-PL" dirty="0" smtClean="0"/>
              <a:t>They don’t pay VAT</a:t>
            </a:r>
          </a:p>
        </p:txBody>
      </p:sp>
    </p:spTree>
    <p:extLst>
      <p:ext uri="{BB962C8B-B14F-4D97-AF65-F5344CB8AC3E}">
        <p14:creationId xmlns:p14="http://schemas.microsoft.com/office/powerpoint/2010/main" val="277843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1197868" y="2420888"/>
            <a:ext cx="9753600" cy="1325562"/>
          </a:xfrm>
        </p:spPr>
        <p:txBody>
          <a:bodyPr/>
          <a:lstStyle/>
          <a:p>
            <a:pPr algn="ctr"/>
            <a:r>
              <a:rPr lang="pl-PL" dirty="0" err="1" smtClean="0"/>
              <a:t>Thank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for </a:t>
            </a: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 smtClean="0"/>
              <a:t>attention</a:t>
            </a:r>
            <a:r>
              <a:rPr lang="pl-PL" dirty="0" smtClean="0"/>
              <a:t>! 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4809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 Europe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ECDB7D7-727B-44D4-8100-B4DA40A1A1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European continent presentation (widescreen)</Template>
  <TotalTime>0</TotalTime>
  <Words>373</Words>
  <Application>Microsoft Office PowerPoint</Application>
  <PresentationFormat>Niestandardowy</PresentationFormat>
  <Paragraphs>47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</vt:lpstr>
      <vt:lpstr>Continental Europe 16x9</vt:lpstr>
      <vt:lpstr>Free mobility in our region</vt:lpstr>
      <vt:lpstr>Going abroad from poland before 1989</vt:lpstr>
      <vt:lpstr>Prezentacja programu PowerPoint</vt:lpstr>
      <vt:lpstr>Polish diplomas in other countries</vt:lpstr>
      <vt:lpstr>Prezentacja programu PowerPoint</vt:lpstr>
      <vt:lpstr>FOREIGNERS IN OUR REGION</vt:lpstr>
      <vt:lpstr>Thank you for your attention!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2017-02-26T16:07:15Z</dcterms:created>
  <dcterms:modified xsi:type="dcterms:W3CDTF">2017-03-17T12:28:41Z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