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3gp" ContentType="audi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5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1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22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35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2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65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48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07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48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88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98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9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FD8D-B4E5-4113-AFA5-B00DC3512C96}" type="datetimeFigureOut">
              <a:rPr lang="de-DE" smtClean="0"/>
              <a:t>05.09.16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CA1FE-FDE7-43DA-9E87-61F7040F81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54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3gp"/><Relationship Id="rId2" Type="http://schemas.openxmlformats.org/officeDocument/2006/relationships/audio" Target="../media/media1.3g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Career </a:t>
            </a:r>
            <a:r>
              <a:rPr lang="de-DE" dirty="0" err="1"/>
              <a:t>P</a:t>
            </a:r>
            <a:r>
              <a:rPr lang="de-DE" dirty="0" err="1" smtClean="0"/>
              <a:t>erspectives</a:t>
            </a:r>
            <a:r>
              <a:rPr lang="de-DE" dirty="0" smtClean="0"/>
              <a:t> in Europe – </a:t>
            </a:r>
            <a:r>
              <a:rPr lang="de-DE" dirty="0" err="1"/>
              <a:t>C</a:t>
            </a:r>
            <a:r>
              <a:rPr lang="de-DE" dirty="0" err="1" smtClean="0"/>
              <a:t>hances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hallenges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Immigrants</a:t>
            </a:r>
            <a:r>
              <a:rPr lang="de-DE" dirty="0" smtClean="0"/>
              <a:t> </a:t>
            </a:r>
            <a:r>
              <a:rPr lang="de-DE" dirty="0"/>
              <a:t>W</a:t>
            </a:r>
            <a:r>
              <a:rPr lang="de-DE" dirty="0" smtClean="0"/>
              <a:t>orking in </a:t>
            </a:r>
            <a:r>
              <a:rPr lang="de-DE" dirty="0"/>
              <a:t>E</a:t>
            </a:r>
            <a:r>
              <a:rPr lang="de-DE" dirty="0" smtClean="0"/>
              <a:t>urope -  </a:t>
            </a:r>
          </a:p>
          <a:p>
            <a:r>
              <a:rPr lang="de-DE" dirty="0" smtClean="0"/>
              <a:t>Personal </a:t>
            </a:r>
            <a:r>
              <a:rPr lang="de-DE" dirty="0"/>
              <a:t>A</a:t>
            </a:r>
            <a:r>
              <a:rPr lang="de-DE" dirty="0" smtClean="0"/>
              <a:t>ccounts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97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60293"/>
          </a:xfrm>
        </p:spPr>
        <p:txBody>
          <a:bodyPr/>
          <a:lstStyle/>
          <a:p>
            <a:r>
              <a:rPr lang="de-DE" dirty="0" smtClean="0"/>
              <a:t>   </a:t>
            </a:r>
            <a:r>
              <a:rPr lang="de-DE" dirty="0" smtClean="0">
                <a:latin typeface="Cambria"/>
                <a:cs typeface="Cambria"/>
              </a:rPr>
              <a:t>Who</a:t>
            </a:r>
            <a:r>
              <a:rPr lang="de-DE" dirty="0" smtClean="0">
                <a:latin typeface="Cambria"/>
                <a:cs typeface="Cambria"/>
              </a:rPr>
              <a:t>?</a:t>
            </a:r>
            <a:endParaRPr lang="de-DE" dirty="0">
              <a:latin typeface="Cambria"/>
              <a:cs typeface="Cambri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0299" y="876292"/>
            <a:ext cx="12031701" cy="5981708"/>
          </a:xfrm>
        </p:spPr>
        <p:txBody>
          <a:bodyPr/>
          <a:lstStyle/>
          <a:p>
            <a:r>
              <a:rPr lang="de-DE" dirty="0" smtClean="0">
                <a:latin typeface="Cambria"/>
                <a:cs typeface="Cambria"/>
              </a:rPr>
              <a:t>Interviews </a:t>
            </a:r>
            <a:r>
              <a:rPr lang="de-DE" dirty="0" err="1" smtClean="0">
                <a:latin typeface="Cambria"/>
                <a:cs typeface="Cambria"/>
              </a:rPr>
              <a:t>with</a:t>
            </a:r>
            <a:r>
              <a:rPr lang="de-DE" dirty="0" smtClean="0">
                <a:latin typeface="Cambria"/>
                <a:cs typeface="Cambria"/>
              </a:rPr>
              <a:t> </a:t>
            </a:r>
            <a:r>
              <a:rPr lang="de-DE" dirty="0" smtClean="0">
                <a:latin typeface="Cambria"/>
                <a:cs typeface="Cambria"/>
              </a:rPr>
              <a:t>...</a:t>
            </a:r>
            <a:r>
              <a:rPr lang="de-DE" dirty="0" smtClean="0">
                <a:latin typeface="Cambria"/>
                <a:cs typeface="Cambria"/>
              </a:rPr>
              <a:t> </a:t>
            </a:r>
            <a:r>
              <a:rPr lang="de-DE" dirty="0" err="1">
                <a:latin typeface="Cambria"/>
                <a:cs typeface="Cambria"/>
              </a:rPr>
              <a:t>i</a:t>
            </a:r>
            <a:r>
              <a:rPr lang="de-DE" smtClean="0">
                <a:latin typeface="Cambria"/>
                <a:cs typeface="Cambria"/>
              </a:rPr>
              <a:t>mmigrants</a:t>
            </a:r>
            <a:r>
              <a:rPr lang="de-DE" dirty="0" smtClean="0">
                <a:latin typeface="Cambria"/>
                <a:cs typeface="Cambria"/>
              </a:rPr>
              <a:t> </a:t>
            </a:r>
            <a:r>
              <a:rPr lang="de-DE" dirty="0" err="1" smtClean="0">
                <a:latin typeface="Cambria"/>
                <a:cs typeface="Cambria"/>
              </a:rPr>
              <a:t>from</a:t>
            </a:r>
            <a:r>
              <a:rPr lang="de-DE" dirty="0" smtClean="0">
                <a:latin typeface="Cambria"/>
                <a:cs typeface="Cambria"/>
              </a:rPr>
              <a:t> </a:t>
            </a:r>
            <a:r>
              <a:rPr lang="de-DE" dirty="0" err="1" smtClean="0">
                <a:latin typeface="Cambria"/>
                <a:cs typeface="Cambria"/>
              </a:rPr>
              <a:t>around</a:t>
            </a:r>
            <a:r>
              <a:rPr lang="de-DE" dirty="0" smtClean="0">
                <a:latin typeface="Cambria"/>
                <a:cs typeface="Cambria"/>
              </a:rPr>
              <a:t> </a:t>
            </a:r>
            <a:r>
              <a:rPr lang="de-DE" dirty="0" err="1" smtClean="0">
                <a:latin typeface="Cambria"/>
                <a:cs typeface="Cambria"/>
              </a:rPr>
              <a:t>the</a:t>
            </a:r>
            <a:r>
              <a:rPr lang="de-DE" dirty="0" smtClean="0">
                <a:latin typeface="Cambria"/>
                <a:cs typeface="Cambria"/>
              </a:rPr>
              <a:t> </a:t>
            </a:r>
            <a:r>
              <a:rPr lang="de-DE" dirty="0" err="1" smtClean="0">
                <a:latin typeface="Cambria"/>
                <a:cs typeface="Cambria"/>
              </a:rPr>
              <a:t>world</a:t>
            </a:r>
            <a:r>
              <a:rPr lang="de-DE" dirty="0" smtClean="0">
                <a:latin typeface="Cambria"/>
                <a:cs typeface="Cambria"/>
              </a:rPr>
              <a:t>:</a:t>
            </a:r>
            <a:r>
              <a:rPr lang="de-DE" dirty="0" smtClean="0">
                <a:latin typeface="Cambria"/>
                <a:cs typeface="Cambria"/>
              </a:rPr>
              <a:t>	</a:t>
            </a:r>
          </a:p>
          <a:p>
            <a:pPr marL="0" indent="0">
              <a:buNone/>
            </a:pPr>
            <a:r>
              <a:rPr lang="de-DE" dirty="0" smtClean="0">
                <a:latin typeface="Cambria"/>
                <a:cs typeface="Cambria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de-DE" dirty="0" smtClean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Angelika </a:t>
            </a:r>
            <a:r>
              <a:rPr lang="en-US" dirty="0" err="1" smtClean="0">
                <a:latin typeface="Cambria"/>
                <a:cs typeface="Cambria"/>
              </a:rPr>
              <a:t>Hiestermann</a:t>
            </a:r>
            <a:r>
              <a:rPr lang="en-US" dirty="0" smtClean="0">
                <a:latin typeface="Cambria"/>
                <a:cs typeface="Cambria"/>
              </a:rPr>
              <a:t>: representative for immigration from Africa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Virendra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Singh: pharmacist from India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Emin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Yavsan</a:t>
            </a:r>
            <a:r>
              <a:rPr lang="en-US" dirty="0" smtClean="0">
                <a:latin typeface="Cambria"/>
                <a:cs typeface="Cambria"/>
              </a:rPr>
              <a:t>: brick layer from Turkey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Dorothea Schmidt: teacher for kids with behavioral problems from </a:t>
            </a:r>
            <a:r>
              <a:rPr lang="en-US" dirty="0" smtClean="0">
                <a:latin typeface="Cambria"/>
                <a:cs typeface="Cambria"/>
              </a:rPr>
              <a:t>P</a:t>
            </a:r>
            <a:r>
              <a:rPr lang="en-US" dirty="0" smtClean="0">
                <a:latin typeface="Cambria"/>
                <a:cs typeface="Cambria"/>
              </a:rPr>
              <a:t>oland </a:t>
            </a: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Cambria"/>
                <a:cs typeface="Cambria"/>
              </a:rPr>
              <a:t>Hashim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Jafarov</a:t>
            </a:r>
            <a:r>
              <a:rPr lang="en-US" dirty="0" smtClean="0">
                <a:latin typeface="Cambria"/>
                <a:cs typeface="Cambria"/>
              </a:rPr>
              <a:t>: doctor from Azerbaijan</a:t>
            </a:r>
          </a:p>
          <a:p>
            <a:pPr>
              <a:buFont typeface="Wingdings" charset="2"/>
              <a:buChar char="Ø"/>
            </a:pP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Sigrid Lange: </a:t>
            </a:r>
            <a:r>
              <a:rPr lang="en-US" dirty="0">
                <a:latin typeface="Cambria"/>
                <a:cs typeface="Cambria"/>
              </a:rPr>
              <a:t>deaconess in local </a:t>
            </a:r>
            <a:r>
              <a:rPr lang="en-US" dirty="0" smtClean="0">
                <a:latin typeface="Cambria"/>
                <a:cs typeface="Cambria"/>
              </a:rPr>
              <a:t>church from South Africa</a:t>
            </a:r>
            <a:endParaRPr lang="en-US" dirty="0" smtClean="0">
              <a:latin typeface="Cambria"/>
              <a:cs typeface="Cambria"/>
            </a:endParaRPr>
          </a:p>
          <a:p>
            <a:pPr>
              <a:buFont typeface="Wingdings" charset="2"/>
              <a:buChar char="Ø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4967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23306"/>
          </a:xfrm>
        </p:spPr>
        <p:txBody>
          <a:bodyPr/>
          <a:lstStyle/>
          <a:p>
            <a:r>
              <a:rPr lang="de-DE" dirty="0" err="1" smtClean="0">
                <a:latin typeface="Cambria"/>
                <a:cs typeface="Cambria"/>
              </a:rPr>
              <a:t>What</a:t>
            </a:r>
            <a:r>
              <a:rPr lang="de-DE" dirty="0" smtClean="0">
                <a:latin typeface="Cambria"/>
                <a:cs typeface="Cambria"/>
              </a:rPr>
              <a:t>? – </a:t>
            </a:r>
            <a:r>
              <a:rPr lang="de-DE" dirty="0" err="1" smtClean="0">
                <a:latin typeface="Cambria"/>
                <a:cs typeface="Cambria"/>
              </a:rPr>
              <a:t>Our</a:t>
            </a:r>
            <a:r>
              <a:rPr lang="de-DE" dirty="0" smtClean="0">
                <a:latin typeface="Cambria"/>
                <a:cs typeface="Cambria"/>
              </a:rPr>
              <a:t> interview</a:t>
            </a:r>
            <a:endParaRPr lang="de-DE" dirty="0">
              <a:latin typeface="Cambria"/>
              <a:cs typeface="Cambri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37938"/>
            <a:ext cx="12192000" cy="5920062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 smtClean="0"/>
              <a:t>1</a:t>
            </a:r>
            <a:r>
              <a:rPr lang="en-US" sz="5600" b="1" dirty="0"/>
              <a:t>. What’s your name</a:t>
            </a:r>
            <a:r>
              <a:rPr lang="en-US" sz="5600" b="1" dirty="0" smtClean="0"/>
              <a:t>?	2</a:t>
            </a:r>
            <a:r>
              <a:rPr lang="en-US" sz="5600" b="1" dirty="0"/>
              <a:t>. How old are you</a:t>
            </a:r>
            <a:r>
              <a:rPr lang="en-US" sz="5600" b="1" dirty="0" smtClean="0"/>
              <a:t>?	</a:t>
            </a:r>
          </a:p>
          <a:p>
            <a:r>
              <a:rPr lang="en-US" sz="5600" b="1" dirty="0" smtClean="0"/>
              <a:t>3</a:t>
            </a:r>
            <a:r>
              <a:rPr lang="en-US" sz="5600" b="1" dirty="0"/>
              <a:t>. Were you born in Germany? </a:t>
            </a:r>
            <a:r>
              <a:rPr lang="en-US" sz="5600" b="1" dirty="0" smtClean="0"/>
              <a:t>	- </a:t>
            </a:r>
            <a:r>
              <a:rPr lang="en-US" sz="5600" b="1" dirty="0"/>
              <a:t>Yes:	What about your parents? </a:t>
            </a:r>
            <a:r>
              <a:rPr lang="de-DE" sz="5600" b="1" dirty="0"/>
              <a:t> </a:t>
            </a:r>
            <a:r>
              <a:rPr lang="en-US" sz="5600" b="1" dirty="0" smtClean="0"/>
              <a:t>Where </a:t>
            </a:r>
            <a:r>
              <a:rPr lang="en-US" sz="5600" b="1" dirty="0"/>
              <a:t>are they from?</a:t>
            </a:r>
            <a:endParaRPr lang="de-DE" sz="5600" b="1" dirty="0"/>
          </a:p>
          <a:p>
            <a:pPr marL="0" indent="0"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		- </a:t>
            </a:r>
            <a:r>
              <a:rPr lang="en-US" sz="5600" b="1" dirty="0"/>
              <a:t>No: 	Where? </a:t>
            </a:r>
            <a:r>
              <a:rPr lang="en-US" sz="5600" b="1" dirty="0" smtClean="0"/>
              <a:t>When </a:t>
            </a:r>
            <a:r>
              <a:rPr lang="en-US" sz="5600" b="1" dirty="0"/>
              <a:t>and why did you come to Germany? </a:t>
            </a:r>
            <a:r>
              <a:rPr lang="en-US" sz="5600" b="1" dirty="0" smtClean="0"/>
              <a:t>Did </a:t>
            </a:r>
            <a:r>
              <a:rPr lang="en-US" sz="5600" b="1" dirty="0"/>
              <a:t>you come alone or with your family? </a:t>
            </a:r>
            <a:endParaRPr lang="de-DE" sz="5600" b="1" dirty="0"/>
          </a:p>
          <a:p>
            <a:r>
              <a:rPr lang="en-US" sz="5600" b="1" dirty="0"/>
              <a:t>4. What was your first impression of the German job market? </a:t>
            </a:r>
            <a:endParaRPr lang="de-DE" sz="5600" b="1" dirty="0"/>
          </a:p>
          <a:p>
            <a:r>
              <a:rPr lang="en-US" sz="5600" b="1" dirty="0"/>
              <a:t>5. Did you finish any professional qualification in your home country? </a:t>
            </a:r>
            <a:endParaRPr lang="de-DE" sz="5600" b="1" dirty="0"/>
          </a:p>
          <a:p>
            <a:pPr marL="0" indent="0">
              <a:buNone/>
            </a:pPr>
            <a:r>
              <a:rPr lang="en-US" sz="5600" b="1" dirty="0" smtClean="0"/>
              <a:t>	- </a:t>
            </a:r>
            <a:r>
              <a:rPr lang="en-US" sz="5600" b="1" dirty="0"/>
              <a:t>Yes: 	Was your degree/education accepted in Germany? Did you encounter any </a:t>
            </a:r>
            <a:r>
              <a:rPr lang="en-US" sz="5600" b="1" dirty="0" smtClean="0"/>
              <a:t>problems? Did </a:t>
            </a:r>
            <a:r>
              <a:rPr lang="en-US" sz="5600" b="1" dirty="0"/>
              <a:t>you (have to) start anew and readjust? </a:t>
            </a:r>
            <a:endParaRPr lang="de-DE" sz="5600" b="1" dirty="0"/>
          </a:p>
          <a:p>
            <a:pPr marL="0" indent="0">
              <a:buNone/>
            </a:pPr>
            <a:r>
              <a:rPr lang="en-US" sz="5600" b="1" dirty="0" smtClean="0"/>
              <a:t>	- </a:t>
            </a:r>
            <a:r>
              <a:rPr lang="en-US" sz="5600" b="1" dirty="0"/>
              <a:t>No: 	Are you aiming at any degree/education in Germany?  </a:t>
            </a:r>
            <a:endParaRPr lang="de-DE" sz="5600" b="1" dirty="0"/>
          </a:p>
          <a:p>
            <a:pPr marL="0" indent="0">
              <a:buNone/>
            </a:pPr>
            <a:r>
              <a:rPr lang="en-US" sz="5600" b="1" dirty="0" smtClean="0"/>
              <a:t>		- </a:t>
            </a:r>
            <a:r>
              <a:rPr lang="en-US" sz="5600" b="1" dirty="0"/>
              <a:t>Yes: Do you think you might face any problems e.g. due to language barriers? </a:t>
            </a:r>
            <a:endParaRPr lang="de-DE" sz="5600" b="1" dirty="0"/>
          </a:p>
          <a:p>
            <a:r>
              <a:rPr lang="en-US" sz="5600" b="1" dirty="0"/>
              <a:t>6. Did you know how to speak the language? </a:t>
            </a:r>
            <a:endParaRPr lang="de-DE" sz="5600" b="1" dirty="0"/>
          </a:p>
          <a:p>
            <a:pPr marL="0" indent="0">
              <a:buNone/>
            </a:pPr>
            <a:r>
              <a:rPr lang="en-US" sz="5600" b="1" dirty="0" smtClean="0"/>
              <a:t>	- </a:t>
            </a:r>
            <a:r>
              <a:rPr lang="en-US" sz="5600" b="1" dirty="0"/>
              <a:t>No:	Did you experience any support while learning German? </a:t>
            </a:r>
            <a:r>
              <a:rPr lang="en-US" sz="5600" b="1" dirty="0" smtClean="0"/>
              <a:t>Where</a:t>
            </a:r>
            <a:r>
              <a:rPr lang="en-US" sz="5600" b="1" dirty="0"/>
              <a:t>/How did you learn German? </a:t>
            </a:r>
            <a:endParaRPr lang="de-DE" sz="5600" b="1" dirty="0"/>
          </a:p>
          <a:p>
            <a:r>
              <a:rPr lang="en-US" sz="5600" b="1" dirty="0"/>
              <a:t>7. Do you have a job? </a:t>
            </a:r>
            <a:endParaRPr lang="de-DE" sz="5600" b="1" dirty="0"/>
          </a:p>
          <a:p>
            <a:pPr marL="0" indent="0"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- </a:t>
            </a:r>
            <a:r>
              <a:rPr lang="en-US" sz="5600" b="1" dirty="0"/>
              <a:t>Yes:	What is your job? </a:t>
            </a:r>
            <a:r>
              <a:rPr lang="en-US" sz="5600" b="1" dirty="0" smtClean="0"/>
              <a:t>How </a:t>
            </a:r>
            <a:r>
              <a:rPr lang="en-US" sz="5600" b="1" dirty="0"/>
              <a:t>did you get your job</a:t>
            </a:r>
            <a:r>
              <a:rPr lang="en-US" sz="5600" b="1" dirty="0" smtClean="0"/>
              <a:t>? Did </a:t>
            </a:r>
            <a:r>
              <a:rPr lang="en-US" sz="5600" b="1" dirty="0"/>
              <a:t>you get any support from the employment office/job center?</a:t>
            </a:r>
            <a:endParaRPr lang="de-DE" sz="5600" b="1" dirty="0"/>
          </a:p>
          <a:p>
            <a:pPr marL="0" indent="0">
              <a:buNone/>
            </a:pPr>
            <a:r>
              <a:rPr lang="en-US" sz="5600" b="1" dirty="0"/>
              <a:t>	</a:t>
            </a:r>
            <a:r>
              <a:rPr lang="en-US" sz="5600" b="1" dirty="0" smtClean="0"/>
              <a:t>- </a:t>
            </a:r>
            <a:r>
              <a:rPr lang="en-US" sz="5600" b="1" dirty="0"/>
              <a:t>No:	Why don’t you have a job?  </a:t>
            </a:r>
            <a:endParaRPr lang="de-DE" sz="5600" b="1" dirty="0"/>
          </a:p>
          <a:p>
            <a:r>
              <a:rPr lang="en-US" sz="5600" b="1" dirty="0"/>
              <a:t>8. Was it difficult to integrate into your new work environment? </a:t>
            </a:r>
            <a:endParaRPr lang="de-DE" sz="5600" b="1" dirty="0"/>
          </a:p>
          <a:p>
            <a:r>
              <a:rPr lang="en-US" sz="5600" b="1" dirty="0"/>
              <a:t>9. How were you treated in your professional environment? </a:t>
            </a:r>
            <a:endParaRPr lang="de-DE" sz="5600" b="1" dirty="0"/>
          </a:p>
          <a:p>
            <a:r>
              <a:rPr lang="en-US" sz="5600" b="1" dirty="0"/>
              <a:t>10. Do you think it was more difficult for you? Any disadvantages or privileges? </a:t>
            </a:r>
            <a:endParaRPr lang="de-DE" sz="5600" b="1" dirty="0"/>
          </a:p>
          <a:p>
            <a:r>
              <a:rPr lang="en-US" sz="4800" b="1" dirty="0"/>
              <a:t>11. Which experience did you make? </a:t>
            </a:r>
            <a:endParaRPr lang="de-DE" sz="4800" b="1" dirty="0"/>
          </a:p>
          <a:p>
            <a:r>
              <a:rPr lang="en-US" sz="4800" b="1" dirty="0"/>
              <a:t>12. Are there any differences between your old and your new place of employment? </a:t>
            </a:r>
            <a:endParaRPr lang="de-DE" sz="4800" b="1" dirty="0"/>
          </a:p>
          <a:p>
            <a:r>
              <a:rPr lang="en-US" sz="4800" b="1" dirty="0"/>
              <a:t>13. If you came to Germany again would you change anything/do anything differently? </a:t>
            </a:r>
            <a:endParaRPr lang="de-DE" sz="4800" b="1" dirty="0"/>
          </a:p>
          <a:p>
            <a:r>
              <a:rPr lang="en-US" sz="4800" b="1" dirty="0"/>
              <a:t>14. Are you content with your current situation and your work place? </a:t>
            </a:r>
            <a:endParaRPr lang="de-DE" sz="4800" b="1" dirty="0"/>
          </a:p>
          <a:p>
            <a:r>
              <a:rPr lang="en-US" sz="4800" b="1" dirty="0"/>
              <a:t>15. Which advice would you give citizens oft he European Union who are looking for employment in Germany? </a:t>
            </a:r>
            <a:endParaRPr lang="de-DE" sz="48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46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97280"/>
          </a:xfrm>
        </p:spPr>
        <p:txBody>
          <a:bodyPr/>
          <a:lstStyle/>
          <a:p>
            <a:r>
              <a:rPr lang="de-DE" dirty="0" smtClean="0">
                <a:latin typeface="Cambria"/>
                <a:cs typeface="Cambria"/>
              </a:rPr>
              <a:t>Angelika </a:t>
            </a:r>
            <a:r>
              <a:rPr lang="de-DE" dirty="0" err="1" smtClean="0">
                <a:latin typeface="Cambria"/>
                <a:cs typeface="Cambria"/>
              </a:rPr>
              <a:t>Hiestermann</a:t>
            </a:r>
            <a:endParaRPr lang="de-DE" dirty="0">
              <a:latin typeface="Cambria"/>
              <a:cs typeface="Cambri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2861" y="1295479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born in Africa in 1971   </a:t>
            </a:r>
          </a:p>
          <a:p>
            <a:r>
              <a:rPr lang="en-US" dirty="0" smtClean="0">
                <a:latin typeface="Cambria"/>
                <a:cs typeface="Cambria"/>
              </a:rPr>
              <a:t>came to Germany in 1994</a:t>
            </a:r>
          </a:p>
          <a:p>
            <a:r>
              <a:rPr lang="en-US" dirty="0" smtClean="0">
                <a:latin typeface="Cambria"/>
                <a:cs typeface="Cambria"/>
              </a:rPr>
              <a:t>T</a:t>
            </a:r>
            <a:r>
              <a:rPr lang="en-US" dirty="0" smtClean="0">
                <a:latin typeface="Cambria"/>
                <a:cs typeface="Cambria"/>
              </a:rPr>
              <a:t>oday: delegate of integration</a:t>
            </a:r>
          </a:p>
          <a:p>
            <a:r>
              <a:rPr lang="en-US" dirty="0" smtClean="0">
                <a:latin typeface="Cambria"/>
                <a:cs typeface="Cambria"/>
              </a:rPr>
              <a:t>studied in Africa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Cambria"/>
                <a:cs typeface="Cambria"/>
              </a:rPr>
              <a:t> degree wasn‘t accepted in Germany </a:t>
            </a:r>
          </a:p>
          <a:p>
            <a:r>
              <a:rPr lang="en-US" dirty="0" smtClean="0">
                <a:latin typeface="Cambria"/>
                <a:cs typeface="Cambria"/>
              </a:rPr>
              <a:t>had many minor jobs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98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e-DE" dirty="0" smtClean="0">
                <a:latin typeface="Cambria"/>
                <a:cs typeface="Cambria"/>
              </a:rPr>
              <a:t>Virendra Singh</a:t>
            </a:r>
            <a:endParaRPr lang="de-DE" dirty="0">
              <a:latin typeface="Cambria"/>
              <a:cs typeface="Cambri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5869" y="1455756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born in </a:t>
            </a:r>
            <a:r>
              <a:rPr lang="en-US" dirty="0" err="1" smtClean="0">
                <a:latin typeface="Cambria"/>
                <a:cs typeface="Cambria"/>
              </a:rPr>
              <a:t>Genf</a:t>
            </a:r>
            <a:r>
              <a:rPr lang="en-US" dirty="0" smtClean="0">
                <a:latin typeface="Cambria"/>
                <a:cs typeface="Cambria"/>
              </a:rPr>
              <a:t>, India in 1963 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???</a:t>
            </a:r>
          </a:p>
          <a:p>
            <a:r>
              <a:rPr lang="en-US" dirty="0">
                <a:latin typeface="Cambria"/>
                <a:cs typeface="Cambria"/>
              </a:rPr>
              <a:t>c</a:t>
            </a:r>
            <a:r>
              <a:rPr lang="en-US" dirty="0" smtClean="0">
                <a:latin typeface="Cambria"/>
                <a:cs typeface="Cambria"/>
              </a:rPr>
              <a:t>ame to </a:t>
            </a:r>
            <a:r>
              <a:rPr lang="en-US" dirty="0" smtClean="0">
                <a:latin typeface="Cambria"/>
                <a:cs typeface="Cambria"/>
              </a:rPr>
              <a:t>G</a:t>
            </a:r>
            <a:r>
              <a:rPr lang="en-US" dirty="0" smtClean="0">
                <a:latin typeface="Cambria"/>
                <a:cs typeface="Cambria"/>
              </a:rPr>
              <a:t>ermany in 1988  </a:t>
            </a:r>
          </a:p>
          <a:p>
            <a:r>
              <a:rPr lang="en-US" dirty="0" smtClean="0">
                <a:latin typeface="Cambria"/>
                <a:cs typeface="Cambria"/>
              </a:rPr>
              <a:t>for studying at the university</a:t>
            </a:r>
          </a:p>
          <a:p>
            <a:r>
              <a:rPr lang="en-US" dirty="0" smtClean="0">
                <a:latin typeface="Cambria"/>
                <a:cs typeface="Cambria"/>
              </a:rPr>
              <a:t>is a pharmacist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89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e-DE" dirty="0" smtClean="0">
                <a:latin typeface="Cambria"/>
                <a:cs typeface="Cambria"/>
              </a:rPr>
              <a:t>Emin </a:t>
            </a:r>
            <a:r>
              <a:rPr lang="de-DE" dirty="0" err="1" smtClean="0">
                <a:latin typeface="Cambria"/>
                <a:cs typeface="Cambria"/>
              </a:rPr>
              <a:t>Yavsan</a:t>
            </a:r>
            <a:endParaRPr lang="de-DE" dirty="0">
              <a:latin typeface="Cambria"/>
              <a:cs typeface="Cambri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born in </a:t>
            </a:r>
            <a:r>
              <a:rPr lang="en-US" dirty="0" err="1" smtClean="0">
                <a:latin typeface="Cambria"/>
                <a:cs typeface="Cambria"/>
              </a:rPr>
              <a:t>Kurtalan</a:t>
            </a:r>
            <a:r>
              <a:rPr lang="en-US" dirty="0" smtClean="0">
                <a:latin typeface="Cambria"/>
                <a:cs typeface="Cambria"/>
              </a:rPr>
              <a:t>, Turkey in 1965</a:t>
            </a:r>
          </a:p>
          <a:p>
            <a:r>
              <a:rPr lang="en-US" dirty="0" smtClean="0">
                <a:latin typeface="Cambria"/>
                <a:cs typeface="Cambria"/>
              </a:rPr>
              <a:t>came </a:t>
            </a:r>
            <a:r>
              <a:rPr lang="en-US" dirty="0" smtClean="0">
                <a:latin typeface="Cambria"/>
                <a:cs typeface="Cambria"/>
              </a:rPr>
              <a:t>to </a:t>
            </a:r>
            <a:r>
              <a:rPr lang="en-US" dirty="0" smtClean="0">
                <a:latin typeface="Cambria"/>
                <a:cs typeface="Cambria"/>
              </a:rPr>
              <a:t>G</a:t>
            </a:r>
            <a:r>
              <a:rPr lang="en-US" dirty="0" smtClean="0">
                <a:latin typeface="Cambria"/>
                <a:cs typeface="Cambria"/>
              </a:rPr>
              <a:t>ermany in 1987</a:t>
            </a:r>
          </a:p>
          <a:p>
            <a:r>
              <a:rPr lang="en-US" dirty="0" smtClean="0">
                <a:latin typeface="Cambria"/>
                <a:cs typeface="Cambria"/>
              </a:rPr>
              <a:t>b</a:t>
            </a:r>
            <a:r>
              <a:rPr lang="en-US" dirty="0" smtClean="0">
                <a:latin typeface="Cambria"/>
                <a:cs typeface="Cambria"/>
              </a:rPr>
              <a:t>ecause of </a:t>
            </a:r>
            <a:r>
              <a:rPr lang="en-US" dirty="0" smtClean="0">
                <a:latin typeface="Cambria"/>
                <a:cs typeface="Cambria"/>
              </a:rPr>
              <a:t>persecution</a:t>
            </a:r>
            <a:r>
              <a:rPr lang="en-US" dirty="0" smtClean="0">
                <a:latin typeface="Cambria"/>
                <a:cs typeface="Cambria"/>
              </a:rPr>
              <a:t> and for a better life/work</a:t>
            </a:r>
          </a:p>
          <a:p>
            <a:r>
              <a:rPr lang="en-US" dirty="0" smtClean="0">
                <a:latin typeface="Cambria"/>
                <a:cs typeface="Cambria"/>
              </a:rPr>
              <a:t>learned the language at work/while working</a:t>
            </a:r>
          </a:p>
          <a:p>
            <a:r>
              <a:rPr lang="en-US" dirty="0">
                <a:latin typeface="Cambria"/>
                <a:cs typeface="Cambria"/>
              </a:rPr>
              <a:t>i</a:t>
            </a:r>
            <a:r>
              <a:rPr lang="en-US" dirty="0" smtClean="0">
                <a:latin typeface="Cambria"/>
                <a:cs typeface="Cambria"/>
              </a:rPr>
              <a:t>n Germany: received</a:t>
            </a:r>
            <a:r>
              <a:rPr lang="en-US" dirty="0" smtClean="0">
                <a:latin typeface="Cambria"/>
                <a:cs typeface="Cambria"/>
              </a:rPr>
              <a:t> social welfare for one year and then got a job with the help of the job center </a:t>
            </a:r>
          </a:p>
          <a:p>
            <a:r>
              <a:rPr lang="en-US" dirty="0">
                <a:latin typeface="Cambria"/>
                <a:cs typeface="Cambria"/>
              </a:rPr>
              <a:t>n</a:t>
            </a:r>
            <a:r>
              <a:rPr lang="en-US" dirty="0" smtClean="0">
                <a:latin typeface="Cambria"/>
                <a:cs typeface="Cambria"/>
              </a:rPr>
              <a:t>ow: brick layer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63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Cambria"/>
                <a:cs typeface="Cambria"/>
              </a:rPr>
              <a:t>Dorothea Schmidt</a:t>
            </a:r>
            <a:endParaRPr lang="de-DE" dirty="0">
              <a:latin typeface="Cambria"/>
              <a:cs typeface="Cambri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ambria"/>
                <a:cs typeface="Cambria"/>
              </a:rPr>
              <a:t>born in </a:t>
            </a:r>
            <a:r>
              <a:rPr lang="en-US" dirty="0" err="1" smtClean="0">
                <a:latin typeface="Cambria"/>
                <a:cs typeface="Cambria"/>
              </a:rPr>
              <a:t>Schlesien</a:t>
            </a:r>
            <a:r>
              <a:rPr lang="en-US" dirty="0" smtClean="0">
                <a:latin typeface="Cambria"/>
                <a:cs typeface="Cambria"/>
              </a:rPr>
              <a:t>, Poland in 1967</a:t>
            </a:r>
          </a:p>
          <a:p>
            <a:r>
              <a:rPr lang="en-US" dirty="0" smtClean="0">
                <a:latin typeface="Cambria"/>
                <a:cs typeface="Cambria"/>
              </a:rPr>
              <a:t>came to </a:t>
            </a:r>
            <a:r>
              <a:rPr lang="en-US" dirty="0" smtClean="0">
                <a:latin typeface="Cambria"/>
                <a:cs typeface="Cambria"/>
              </a:rPr>
              <a:t>G</a:t>
            </a:r>
            <a:r>
              <a:rPr lang="en-US" dirty="0" smtClean="0">
                <a:latin typeface="Cambria"/>
                <a:cs typeface="Cambria"/>
              </a:rPr>
              <a:t>ermany in 1982, at the age of 15 with her family</a:t>
            </a:r>
          </a:p>
          <a:p>
            <a:r>
              <a:rPr lang="en-US" dirty="0" smtClean="0">
                <a:latin typeface="Cambria"/>
                <a:cs typeface="Cambria"/>
              </a:rPr>
              <a:t>is a </a:t>
            </a:r>
            <a:r>
              <a:rPr lang="en-US" dirty="0" err="1" smtClean="0">
                <a:latin typeface="Cambria"/>
                <a:cs typeface="Cambria"/>
              </a:rPr>
              <a:t>resettler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came to</a:t>
            </a:r>
            <a:r>
              <a:rPr lang="en-US" dirty="0" smtClean="0">
                <a:latin typeface="Cambria"/>
                <a:cs typeface="Cambria"/>
              </a:rPr>
              <a:t> have a better life</a:t>
            </a:r>
          </a:p>
          <a:p>
            <a:r>
              <a:rPr lang="en-US" dirty="0" smtClean="0">
                <a:latin typeface="Cambria"/>
                <a:cs typeface="Cambria"/>
              </a:rPr>
              <a:t>h</a:t>
            </a:r>
            <a:r>
              <a:rPr lang="en-US" dirty="0" smtClean="0">
                <a:latin typeface="Cambria"/>
                <a:cs typeface="Cambria"/>
              </a:rPr>
              <a:t>er dad went to </a:t>
            </a:r>
            <a:r>
              <a:rPr lang="en-US" dirty="0" smtClean="0">
                <a:latin typeface="Cambria"/>
                <a:cs typeface="Cambria"/>
              </a:rPr>
              <a:t>G</a:t>
            </a:r>
            <a:r>
              <a:rPr lang="en-US" dirty="0" smtClean="0">
                <a:latin typeface="Cambria"/>
                <a:cs typeface="Cambria"/>
              </a:rPr>
              <a:t>ermany before and they followed after three years</a:t>
            </a:r>
          </a:p>
          <a:p>
            <a:r>
              <a:rPr lang="en-US" dirty="0" smtClean="0">
                <a:latin typeface="Cambria"/>
                <a:cs typeface="Cambria"/>
              </a:rPr>
              <a:t>at school, she f</a:t>
            </a:r>
            <a:r>
              <a:rPr lang="en-US" dirty="0" smtClean="0">
                <a:latin typeface="Cambria"/>
                <a:cs typeface="Cambria"/>
              </a:rPr>
              <a:t>irst was in a class for </a:t>
            </a:r>
            <a:r>
              <a:rPr lang="en-US" dirty="0" err="1" smtClean="0">
                <a:latin typeface="Cambria"/>
                <a:cs typeface="Cambria"/>
              </a:rPr>
              <a:t>resettlers</a:t>
            </a:r>
            <a:r>
              <a:rPr lang="en-US" dirty="0" smtClean="0">
                <a:latin typeface="Cambria"/>
                <a:cs typeface="Cambria"/>
              </a:rPr>
              <a:t>, then in a “normal class“</a:t>
            </a:r>
          </a:p>
          <a:p>
            <a:r>
              <a:rPr lang="en-US" dirty="0">
                <a:latin typeface="Cambria"/>
                <a:cs typeface="Cambria"/>
              </a:rPr>
              <a:t>n</a:t>
            </a:r>
            <a:r>
              <a:rPr lang="en-US" dirty="0" smtClean="0">
                <a:latin typeface="Cambria"/>
                <a:cs typeface="Cambria"/>
              </a:rPr>
              <a:t>ow: </a:t>
            </a:r>
            <a:r>
              <a:rPr lang="en-US" dirty="0" smtClean="0">
                <a:latin typeface="Cambria"/>
                <a:cs typeface="Cambria"/>
              </a:rPr>
              <a:t>teacher </a:t>
            </a:r>
            <a:r>
              <a:rPr lang="en-US" dirty="0">
                <a:latin typeface="Cambria"/>
                <a:cs typeface="Cambria"/>
              </a:rPr>
              <a:t>for kids with behavioral problems </a:t>
            </a:r>
            <a:endParaRPr lang="en-US" dirty="0" smtClean="0">
              <a:latin typeface="Cambria"/>
              <a:cs typeface="Cambria"/>
            </a:endParaRP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43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23306"/>
          </a:xfrm>
        </p:spPr>
        <p:txBody>
          <a:bodyPr/>
          <a:lstStyle/>
          <a:p>
            <a:r>
              <a:rPr lang="de-DE" dirty="0" smtClean="0">
                <a:latin typeface="Cambria"/>
                <a:cs typeface="Cambria"/>
              </a:rPr>
              <a:t>Sigrid Lange</a:t>
            </a:r>
            <a:endParaRPr lang="de-DE" dirty="0">
              <a:latin typeface="Cambria"/>
              <a:cs typeface="Cambria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born </a:t>
            </a:r>
            <a:r>
              <a:rPr lang="en-US" dirty="0">
                <a:latin typeface="Cambria"/>
                <a:cs typeface="Cambria"/>
              </a:rPr>
              <a:t>in South </a:t>
            </a:r>
            <a:r>
              <a:rPr lang="en-US" dirty="0" smtClean="0">
                <a:latin typeface="Cambria"/>
                <a:cs typeface="Cambria"/>
              </a:rPr>
              <a:t>Africa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45 </a:t>
            </a:r>
            <a:r>
              <a:rPr lang="en-US" dirty="0">
                <a:latin typeface="Cambria"/>
                <a:cs typeface="Cambria"/>
              </a:rPr>
              <a:t>y</a:t>
            </a:r>
            <a:r>
              <a:rPr lang="en-US" dirty="0" smtClean="0">
                <a:latin typeface="Cambria"/>
                <a:cs typeface="Cambria"/>
              </a:rPr>
              <a:t>ears old</a:t>
            </a:r>
          </a:p>
          <a:p>
            <a:r>
              <a:rPr lang="en-US" dirty="0" smtClean="0">
                <a:latin typeface="Cambria"/>
                <a:cs typeface="Cambria"/>
              </a:rPr>
              <a:t>came to Germany to study at the age of 20</a:t>
            </a:r>
          </a:p>
          <a:p>
            <a:r>
              <a:rPr lang="en-US" dirty="0">
                <a:latin typeface="Cambria"/>
                <a:cs typeface="Cambria"/>
              </a:rPr>
              <a:t>s</a:t>
            </a:r>
            <a:r>
              <a:rPr lang="en-US" dirty="0" smtClean="0">
                <a:latin typeface="Cambria"/>
                <a:cs typeface="Cambria"/>
              </a:rPr>
              <a:t>tayed because she met her husband here</a:t>
            </a:r>
          </a:p>
          <a:p>
            <a:r>
              <a:rPr lang="en-US" dirty="0" smtClean="0">
                <a:latin typeface="Cambria"/>
                <a:cs typeface="Cambria"/>
              </a:rPr>
              <a:t>is working as a deaconess in local church</a:t>
            </a:r>
          </a:p>
          <a:p>
            <a:endParaRPr lang="de-DE" dirty="0" smtClean="0"/>
          </a:p>
        </p:txBody>
      </p:sp>
      <p:pic>
        <p:nvPicPr>
          <p:cNvPr id="2" name="Sprache001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1770" y="2572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9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1661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Cambria"/>
                <a:cs typeface="Cambria"/>
              </a:rPr>
              <a:t>General </a:t>
            </a:r>
            <a:r>
              <a:rPr lang="en-US" b="1" dirty="0" smtClean="0">
                <a:latin typeface="Cambria"/>
                <a:cs typeface="Cambria"/>
              </a:rPr>
              <a:t>impressions and </a:t>
            </a:r>
            <a:r>
              <a:rPr lang="en-US" b="1" dirty="0" smtClean="0">
                <a:latin typeface="Cambria"/>
                <a:cs typeface="Cambria"/>
              </a:rPr>
              <a:t>some a</a:t>
            </a:r>
            <a:r>
              <a:rPr lang="en-US" b="1" dirty="0" smtClean="0">
                <a:latin typeface="Cambria"/>
                <a:cs typeface="Cambria"/>
              </a:rPr>
              <a:t>dvice from our immigrants: 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5742" y="1196847"/>
            <a:ext cx="11876258" cy="56611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ambria"/>
                <a:cs typeface="Cambria"/>
              </a:rPr>
              <a:t>- “You have to demonstrate that you are as good as the others.”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ambria"/>
                <a:cs typeface="Cambria"/>
              </a:rPr>
              <a:t>- “I would never go to Germany if I had the chance to go somewhere else, because the </a:t>
            </a:r>
            <a:r>
              <a:rPr lang="en-US" dirty="0" smtClean="0">
                <a:latin typeface="Cambria"/>
                <a:cs typeface="Cambria"/>
              </a:rPr>
              <a:t>G</a:t>
            </a:r>
            <a:r>
              <a:rPr lang="en-US" dirty="0" smtClean="0">
                <a:latin typeface="Cambria"/>
                <a:cs typeface="Cambria"/>
              </a:rPr>
              <a:t>erman people are prissy and too clean.”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ambria"/>
                <a:cs typeface="Cambria"/>
              </a:rPr>
              <a:t>- “I would like to be more self-confident.”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ambria"/>
                <a:cs typeface="Cambria"/>
              </a:rPr>
              <a:t>- “It was very hard.”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ambria"/>
                <a:cs typeface="Cambria"/>
              </a:rPr>
              <a:t> - “I wasn´t familiar with thinking in </a:t>
            </a:r>
            <a:r>
              <a:rPr lang="en-US" dirty="0">
                <a:latin typeface="Cambria"/>
                <a:cs typeface="Cambria"/>
              </a:rPr>
              <a:t>G</a:t>
            </a:r>
            <a:r>
              <a:rPr lang="en-US" dirty="0" smtClean="0">
                <a:latin typeface="Cambria"/>
                <a:cs typeface="Cambria"/>
              </a:rPr>
              <a:t>erman and speaking </a:t>
            </a:r>
            <a:r>
              <a:rPr lang="en-US" dirty="0">
                <a:latin typeface="Cambria"/>
                <a:cs typeface="Cambria"/>
              </a:rPr>
              <a:t>G</a:t>
            </a:r>
            <a:r>
              <a:rPr lang="en-US" dirty="0" smtClean="0">
                <a:latin typeface="Cambria"/>
                <a:cs typeface="Cambria"/>
              </a:rPr>
              <a:t>erman. My work was very formal and the mentality was completely different.“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ambria"/>
                <a:cs typeface="Cambria"/>
              </a:rPr>
              <a:t>- Acc</a:t>
            </a:r>
            <a:r>
              <a:rPr lang="en-US" b="1" dirty="0" smtClean="0">
                <a:latin typeface="Cambria"/>
                <a:cs typeface="Cambria"/>
              </a:rPr>
              <a:t>ept our culture, to integrate, that’s your responsibility!</a:t>
            </a:r>
            <a:endParaRPr lang="en-US" dirty="0" smtClean="0"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ambria"/>
                <a:cs typeface="Cambria"/>
              </a:rPr>
              <a:t>- You have to learn the language!</a:t>
            </a:r>
            <a:endParaRPr lang="en-US" dirty="0" smtClean="0"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ambria"/>
                <a:cs typeface="Cambria"/>
              </a:rPr>
              <a:t>- Motivation is the main point, because when you show motivation then you can reach everything!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ambria"/>
                <a:cs typeface="Cambria"/>
              </a:rPr>
              <a:t>- You have to take matters into your own hands and have to be open to do something!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ambria"/>
                <a:cs typeface="Cambria"/>
              </a:rPr>
              <a:t>- Be brave and do things yourself, see the work...!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94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Macintosh PowerPoint</Application>
  <PresentationFormat>Benutzerdefiniert</PresentationFormat>
  <Paragraphs>81</Paragraphs>
  <Slides>9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Career Perspectives in Europe – Chances and Challenges</vt:lpstr>
      <vt:lpstr>   Who?</vt:lpstr>
      <vt:lpstr>What? – Our interview</vt:lpstr>
      <vt:lpstr>Angelika Hiestermann</vt:lpstr>
      <vt:lpstr>Virendra Singh</vt:lpstr>
      <vt:lpstr>Emin Yavsan</vt:lpstr>
      <vt:lpstr>Dorothea Schmidt</vt:lpstr>
      <vt:lpstr>Sigrid Lange</vt:lpstr>
      <vt:lpstr>General impressions and some advice from our immigrants: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Perspectives in Europe – Chances and Challenges</dc:title>
  <dc:creator>Hannah Prilop</dc:creator>
  <cp:lastModifiedBy>Kristin</cp:lastModifiedBy>
  <cp:revision>14</cp:revision>
  <dcterms:created xsi:type="dcterms:W3CDTF">2016-09-01T11:28:06Z</dcterms:created>
  <dcterms:modified xsi:type="dcterms:W3CDTF">2016-09-05T13:35:45Z</dcterms:modified>
</cp:coreProperties>
</file>